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257" r:id="rId3"/>
    <p:sldId id="258" r:id="rId4"/>
    <p:sldId id="259" r:id="rId5"/>
    <p:sldId id="260" r:id="rId6"/>
    <p:sldId id="262" r:id="rId7"/>
    <p:sldId id="263" r:id="rId8"/>
    <p:sldId id="264" r:id="rId9"/>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236" y="2064"/>
      </p:cViewPr>
      <p:guideLst>
        <p:guide orient="horz" pos="2880"/>
        <p:guide pos="216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393307-D976-4DB1-81DC-A7AF5B6F08B3}" type="datetimeFigureOut">
              <a:rPr lang="ru-RU" smtClean="0"/>
              <a:pPr/>
              <a:t>20.12.2016</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93A7C7-7F89-4F19-8D8B-BC24500FF80E}" type="slidenum">
              <a:rPr lang="ru-RU" smtClean="0"/>
              <a:pPr/>
              <a:t>‹#›</a:t>
            </a:fld>
            <a:endParaRPr lang="ru-RU"/>
          </a:p>
        </p:txBody>
      </p:sp>
    </p:spTree>
    <p:extLst>
      <p:ext uri="{BB962C8B-B14F-4D97-AF65-F5344CB8AC3E}">
        <p14:creationId xmlns="" xmlns:p14="http://schemas.microsoft.com/office/powerpoint/2010/main" val="2748966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pPr/>
              <a:t>1</a:t>
            </a:fld>
            <a:endParaRPr lang="ru-RU"/>
          </a:p>
        </p:txBody>
      </p:sp>
    </p:spTree>
    <p:extLst>
      <p:ext uri="{BB962C8B-B14F-4D97-AF65-F5344CB8AC3E}">
        <p14:creationId xmlns="" xmlns:p14="http://schemas.microsoft.com/office/powerpoint/2010/main" val="332621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pPr/>
              <a:t>2</a:t>
            </a:fld>
            <a:endParaRPr lang="ru-RU"/>
          </a:p>
        </p:txBody>
      </p:sp>
    </p:spTree>
    <p:extLst>
      <p:ext uri="{BB962C8B-B14F-4D97-AF65-F5344CB8AC3E}">
        <p14:creationId xmlns="" xmlns:p14="http://schemas.microsoft.com/office/powerpoint/2010/main" val="2476423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 </a:t>
            </a:r>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pPr/>
              <a:t>7</a:t>
            </a:fld>
            <a:endParaRPr lang="ru-RU"/>
          </a:p>
        </p:txBody>
      </p:sp>
    </p:spTree>
    <p:extLst>
      <p:ext uri="{BB962C8B-B14F-4D97-AF65-F5344CB8AC3E}">
        <p14:creationId xmlns="" xmlns:p14="http://schemas.microsoft.com/office/powerpoint/2010/main" val="2727058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5155893"/>
            <a:ext cx="6858000" cy="3988107"/>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6858000" cy="5155893"/>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105346" y="6736727"/>
            <a:ext cx="4227758" cy="117615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
        <p:nvSpPr>
          <p:cNvPr id="2" name="Title 1"/>
          <p:cNvSpPr>
            <a:spLocks noGrp="1"/>
          </p:cNvSpPr>
          <p:nvPr>
            <p:ph type="ctrTitle"/>
          </p:nvPr>
        </p:nvSpPr>
        <p:spPr>
          <a:xfrm>
            <a:off x="613186" y="4176388"/>
            <a:ext cx="5381513" cy="2390889"/>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428750" y="975359"/>
            <a:ext cx="4800600" cy="463296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9" y="502023"/>
            <a:ext cx="1543050" cy="6984452"/>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2493085" y="975360"/>
            <a:ext cx="3621965" cy="652630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857250" y="975360"/>
            <a:ext cx="4800600"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896" y="2896864"/>
            <a:ext cx="4475000" cy="3231128"/>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516828" y="6143348"/>
            <a:ext cx="4477871" cy="1113947"/>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E7C4911-6D0E-4F2C-878A-5489416DD3E6}"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857249" y="975359"/>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3483864" y="975360"/>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57250"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67335" y="1867103"/>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85477"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3483769" y="1865376"/>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E7C4911-6D0E-4F2C-878A-5489416DD3E6}"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322" y="2946401"/>
            <a:ext cx="2727064" cy="1677991"/>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3445137" y="975360"/>
            <a:ext cx="3012814" cy="6526307"/>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06824" y="4663736"/>
            <a:ext cx="2541495" cy="28526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356381" y="1524000"/>
            <a:ext cx="3086100" cy="4170408"/>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58415" y="1347315"/>
            <a:ext cx="2770586" cy="2884027"/>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4A16398-9084-4F70-A80F-1CADCA17B259}" type="datetimeFigureOut">
              <a:rPr lang="ru-RU" smtClean="0"/>
              <a:pPr/>
              <a:t>20.12.2016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E7C4911-6D0E-4F2C-878A-5489416DD3E6}" type="slidenum">
              <a:rPr lang="ru-RU" smtClean="0"/>
              <a:pPr/>
              <a:t>‹#›</a:t>
            </a:fld>
            <a:endParaRPr lang="ru-RU"/>
          </a:p>
        </p:txBody>
      </p:sp>
      <p:sp>
        <p:nvSpPr>
          <p:cNvPr id="2" name="Title 1"/>
          <p:cNvSpPr>
            <a:spLocks noGrp="1"/>
          </p:cNvSpPr>
          <p:nvPr>
            <p:ph type="title"/>
          </p:nvPr>
        </p:nvSpPr>
        <p:spPr>
          <a:xfrm>
            <a:off x="545451" y="5952561"/>
            <a:ext cx="4787654" cy="1524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6807200"/>
            <a:ext cx="6858000" cy="23368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6858000" cy="68072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502440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2133600"/>
            <a:ext cx="6858000" cy="68072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44967" y="5829557"/>
            <a:ext cx="4884383" cy="1524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57250" y="976347"/>
            <a:ext cx="4800600" cy="463296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629150" y="8229601"/>
            <a:ext cx="1885950" cy="486833"/>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4A16398-9084-4F70-A80F-1CADCA17B259}" type="datetimeFigureOut">
              <a:rPr lang="ru-RU" smtClean="0"/>
              <a:pPr/>
              <a:t>20.12.2016</a:t>
            </a:fld>
            <a:endParaRPr lang="ru-RU"/>
          </a:p>
        </p:txBody>
      </p:sp>
      <p:sp>
        <p:nvSpPr>
          <p:cNvPr id="5" name="Footer Placeholder 4"/>
          <p:cNvSpPr>
            <a:spLocks noGrp="1"/>
          </p:cNvSpPr>
          <p:nvPr>
            <p:ph type="ftr" sz="quarter" idx="3"/>
          </p:nvPr>
        </p:nvSpPr>
        <p:spPr>
          <a:xfrm>
            <a:off x="342900" y="8229601"/>
            <a:ext cx="2514601" cy="486833"/>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2857500" y="8229601"/>
            <a:ext cx="1371600" cy="486833"/>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E7C4911-6D0E-4F2C-878A-5489416DD3E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
          <p:cNvGrpSpPr>
            <a:grpSpLocks noChangeAspect="1"/>
          </p:cNvGrpSpPr>
          <p:nvPr/>
        </p:nvGrpSpPr>
        <p:grpSpPr bwMode="auto">
          <a:xfrm>
            <a:off x="-405774" y="176563"/>
            <a:ext cx="7700646" cy="2768841"/>
            <a:chOff x="360" y="-27"/>
            <a:chExt cx="12127" cy="5190"/>
          </a:xfrm>
        </p:grpSpPr>
        <p:sp>
          <p:nvSpPr>
            <p:cNvPr id="6" name="AutoShape 4"/>
            <p:cNvSpPr>
              <a:spLocks noChangeAspect="1" noChangeArrowheads="1"/>
            </p:cNvSpPr>
            <p:nvPr/>
          </p:nvSpPr>
          <p:spPr bwMode="auto">
            <a:xfrm>
              <a:off x="908" y="-27"/>
              <a:ext cx="11579" cy="4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 name="AutoShape 5" descr="Гәҗит"/>
            <p:cNvSpPr>
              <a:spLocks noChangeArrowheads="1"/>
            </p:cNvSpPr>
            <p:nvPr/>
          </p:nvSpPr>
          <p:spPr bwMode="auto">
            <a:xfrm>
              <a:off x="1419" y="655"/>
              <a:ext cx="2181" cy="3494"/>
            </a:xfrm>
            <a:prstGeom prst="verticalScroll">
              <a:avLst>
                <a:gd name="adj" fmla="val 9949"/>
              </a:avLst>
            </a:prstGeom>
            <a:gradFill rotWithShape="1">
              <a:gsLst>
                <a:gs pos="0">
                  <a:srgbClr val="FF99CC"/>
                </a:gs>
                <a:gs pos="100000">
                  <a:srgbClr val="FF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tt-RU" sz="1200" b="1" i="0" u="none" strike="noStrike" cap="none" normalizeH="0" baseline="0" dirty="0" smtClean="0">
                <a:ln>
                  <a:noFill/>
                </a:ln>
                <a:solidFill>
                  <a:srgbClr val="333399"/>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tt-RU" sz="1200" b="1" i="0" u="none" strike="noStrike" cap="none" normalizeH="0" baseline="0" dirty="0" smtClean="0">
                  <a:ln>
                    <a:noFill/>
                  </a:ln>
                  <a:solidFill>
                    <a:srgbClr val="333399"/>
                  </a:solidFill>
                  <a:effectLst/>
                  <a:latin typeface="Times New Roman" pitchFamily="18" charset="0"/>
                  <a:cs typeface="Times New Roman" pitchFamily="18" charset="0"/>
                </a:rPr>
                <a:t>Гәҗит 1998 елда чыга башлады</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AutoShape 6"/>
            <p:cNvSpPr>
              <a:spLocks noChangeArrowheads="1"/>
            </p:cNvSpPr>
            <p:nvPr/>
          </p:nvSpPr>
          <p:spPr bwMode="auto">
            <a:xfrm>
              <a:off x="8770" y="655"/>
              <a:ext cx="2880" cy="3794"/>
            </a:xfrm>
            <a:prstGeom prst="verticalScroll">
              <a:avLst>
                <a:gd name="adj" fmla="val 9157"/>
              </a:avLst>
            </a:prstGeom>
            <a:gradFill rotWithShape="1">
              <a:gsLst>
                <a:gs pos="0">
                  <a:srgbClr val="FF99CC"/>
                </a:gs>
                <a:gs pos="100000">
                  <a:srgbClr val="FF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tt-RU" sz="2600" b="1" dirty="0">
                  <a:solidFill>
                    <a:srgbClr val="333399"/>
                  </a:solidFill>
                  <a:latin typeface="Calibri" pitchFamily="34" charset="0"/>
                  <a:cs typeface="Arial" pitchFamily="34" charset="0"/>
                </a:rPr>
                <a:t>2</a:t>
              </a:r>
              <a:endParaRPr kumimoji="0" lang="tt-RU" sz="2600" b="1" i="0" u="none" strike="noStrike" cap="none" normalizeH="0" baseline="0" dirty="0" smtClean="0">
                <a:ln>
                  <a:noFill/>
                </a:ln>
                <a:solidFill>
                  <a:srgbClr val="333399"/>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tt-RU" sz="1800" b="1" i="0" u="none" strike="noStrike" cap="none" normalizeH="0" baseline="0" dirty="0" smtClean="0">
                  <a:ln>
                    <a:noFill/>
                  </a:ln>
                  <a:solidFill>
                    <a:srgbClr val="333399"/>
                  </a:solidFill>
                  <a:effectLst/>
                  <a:latin typeface="Calibri" pitchFamily="34" charset="0"/>
                  <a:cs typeface="Arial" pitchFamily="34" charset="0"/>
                </a:rPr>
                <a:t>     31.10.2016</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WordArt 7"/>
            <p:cNvSpPr>
              <a:spLocks noChangeArrowheads="1" noChangeShapeType="1" noTextEdit="1"/>
            </p:cNvSpPr>
            <p:nvPr/>
          </p:nvSpPr>
          <p:spPr bwMode="auto">
            <a:xfrm rot="-484623">
              <a:off x="3682" y="1051"/>
              <a:ext cx="4272" cy="2618"/>
            </a:xfrm>
            <a:prstGeom prst="rect">
              <a:avLst/>
            </a:prstGeom>
            <a:extLst>
              <a:ext uri="{AF507438-7753-43E0-B8FC-AC1667EBCBE1}">
                <a14:hiddenEffects xmlns="" xmlns:a14="http://schemas.microsoft.com/office/drawing/2010/main">
                  <a:effectLst/>
                </a14:hiddenEffects>
              </a:ext>
            </a:extLst>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pPr algn="ctr" rtl="0">
                <a:buNone/>
              </a:pPr>
              <a:r>
                <a:rPr lang="ru-RU" sz="3600" b="1" kern="10" spc="0" smtClean="0">
                  <a:ln w="9525">
                    <a:round/>
                    <a:headEnd/>
                    <a:tailEnd/>
                  </a:ln>
                  <a:gradFill rotWithShape="0">
                    <a:gsLst>
                      <a:gs pos="0">
                        <a:srgbClr val="707070"/>
                      </a:gs>
                      <a:gs pos="50000">
                        <a:srgbClr val="00FFFF"/>
                      </a:gs>
                      <a:gs pos="100000">
                        <a:srgbClr val="707070"/>
                      </a:gs>
                    </a:gsLst>
                    <a:lin ang="3184623" scaled="1"/>
                  </a:gradFill>
                  <a:effectLst/>
                  <a:latin typeface="Impact"/>
                </a:rPr>
                <a:t>Ай </a:t>
              </a:r>
            </a:p>
            <a:p>
              <a:pPr algn="ctr" rtl="0">
                <a:buNone/>
              </a:pPr>
              <a:r>
                <a:rPr lang="ru-RU" sz="3600" b="1" kern="10" spc="0" smtClean="0">
                  <a:ln w="9525">
                    <a:round/>
                    <a:headEnd/>
                    <a:tailEnd/>
                  </a:ln>
                  <a:gradFill rotWithShape="0">
                    <a:gsLst>
                      <a:gs pos="0">
                        <a:srgbClr val="707070"/>
                      </a:gs>
                      <a:gs pos="50000">
                        <a:srgbClr val="00FFFF"/>
                      </a:gs>
                      <a:gs pos="100000">
                        <a:srgbClr val="707070"/>
                      </a:gs>
                    </a:gsLst>
                    <a:lin ang="3184623" scaled="1"/>
                  </a:gradFill>
                  <a:effectLst/>
                  <a:latin typeface="Impact"/>
                </a:rPr>
                <a:t>нурлары</a:t>
              </a:r>
              <a:endParaRPr lang="ru-RU" sz="3600" b="1" kern="10" spc="0">
                <a:ln w="9525">
                  <a:round/>
                  <a:headEnd/>
                  <a:tailEnd/>
                </a:ln>
                <a:gradFill rotWithShape="0">
                  <a:gsLst>
                    <a:gs pos="0">
                      <a:srgbClr val="707070"/>
                    </a:gs>
                    <a:gs pos="50000">
                      <a:srgbClr val="00FFFF"/>
                    </a:gs>
                    <a:gs pos="100000">
                      <a:srgbClr val="707070"/>
                    </a:gs>
                  </a:gsLst>
                  <a:lin ang="3184623" scaled="1"/>
                </a:gradFill>
                <a:effectLst/>
                <a:latin typeface="Impact"/>
              </a:endParaRPr>
            </a:p>
          </p:txBody>
        </p:sp>
        <p:sp>
          <p:nvSpPr>
            <p:cNvPr id="10" name="Text Box 8"/>
            <p:cNvSpPr txBox="1">
              <a:spLocks noChangeArrowheads="1"/>
            </p:cNvSpPr>
            <p:nvPr/>
          </p:nvSpPr>
          <p:spPr bwMode="auto">
            <a:xfrm>
              <a:off x="3420" y="3669"/>
              <a:ext cx="6300" cy="1313"/>
            </a:xfrm>
            <a:prstGeom prst="rect">
              <a:avLst/>
            </a:prstGeom>
            <a:solidFill>
              <a:schemeClr val="accent3">
                <a:lumMod val="75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457200" marR="0" lvl="1" indent="0" algn="ctr" defTabSz="914400" rtl="0" eaLnBrk="1" fontAlgn="base" latinLnBrk="0" hangingPunct="1">
                <a:lnSpc>
                  <a:spcPct val="100000"/>
                </a:lnSpc>
                <a:spcBef>
                  <a:spcPct val="0"/>
                </a:spcBef>
                <a:spcAft>
                  <a:spcPts val="1000"/>
                </a:spcAft>
                <a:buClrTx/>
                <a:buSzTx/>
                <a:buFontTx/>
                <a:buNone/>
                <a:tabLst/>
              </a:pPr>
              <a:r>
                <a:rPr kumimoji="0" lang="tt-RU" sz="1400" b="1" i="0" u="none" strike="noStrike" cap="none" normalizeH="0" baseline="0" dirty="0" smtClean="0">
                  <a:ln>
                    <a:noFill/>
                  </a:ln>
                  <a:solidFill>
                    <a:srgbClr val="000080"/>
                  </a:solidFill>
                  <a:effectLst/>
                  <a:latin typeface="Tahoma" pitchFamily="34" charset="0"/>
                  <a:cs typeface="Arial" pitchFamily="34" charset="0"/>
                </a:rPr>
                <a:t>аба  районы Олы Кибәче урта гомумбелем бирү мәктәбенең айлык гәҗите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AutoShape 9"/>
            <p:cNvSpPr>
              <a:spLocks noChangeArrowheads="1"/>
            </p:cNvSpPr>
            <p:nvPr/>
          </p:nvSpPr>
          <p:spPr bwMode="auto">
            <a:xfrm>
              <a:off x="4140" y="3902"/>
              <a:ext cx="360" cy="360"/>
            </a:xfrm>
            <a:prstGeom prst="moon">
              <a:avLst>
                <a:gd name="adj" fmla="val 50000"/>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2" name="AutoShape 10"/>
            <p:cNvSpPr>
              <a:spLocks noChangeArrowheads="1"/>
            </p:cNvSpPr>
            <p:nvPr/>
          </p:nvSpPr>
          <p:spPr bwMode="auto">
            <a:xfrm>
              <a:off x="3600" y="40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3" name="AutoShape 11"/>
            <p:cNvSpPr>
              <a:spLocks noChangeArrowheads="1"/>
            </p:cNvSpPr>
            <p:nvPr/>
          </p:nvSpPr>
          <p:spPr bwMode="auto">
            <a:xfrm>
              <a:off x="3960" y="44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4" name="AutoShape 12"/>
            <p:cNvSpPr>
              <a:spLocks noChangeArrowheads="1"/>
            </p:cNvSpPr>
            <p:nvPr/>
          </p:nvSpPr>
          <p:spPr bwMode="auto">
            <a:xfrm>
              <a:off x="450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5" name="AutoShape 13"/>
            <p:cNvSpPr>
              <a:spLocks noChangeArrowheads="1"/>
            </p:cNvSpPr>
            <p:nvPr/>
          </p:nvSpPr>
          <p:spPr bwMode="auto">
            <a:xfrm>
              <a:off x="360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6" name="AutoShape 14"/>
            <p:cNvSpPr>
              <a:spLocks noChangeArrowheads="1"/>
            </p:cNvSpPr>
            <p:nvPr/>
          </p:nvSpPr>
          <p:spPr bwMode="auto">
            <a:xfrm>
              <a:off x="9360" y="40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7" name="AutoShape 15"/>
            <p:cNvSpPr>
              <a:spLocks noChangeArrowheads="1"/>
            </p:cNvSpPr>
            <p:nvPr/>
          </p:nvSpPr>
          <p:spPr bwMode="auto">
            <a:xfrm>
              <a:off x="9000" y="44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8" name="AutoShape 16"/>
            <p:cNvSpPr>
              <a:spLocks noChangeArrowheads="1"/>
            </p:cNvSpPr>
            <p:nvPr/>
          </p:nvSpPr>
          <p:spPr bwMode="auto">
            <a:xfrm>
              <a:off x="936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9" name="AutoShape 17"/>
            <p:cNvSpPr>
              <a:spLocks noChangeArrowheads="1"/>
            </p:cNvSpPr>
            <p:nvPr/>
          </p:nvSpPr>
          <p:spPr bwMode="auto">
            <a:xfrm>
              <a:off x="846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 name="AutoShape 18"/>
            <p:cNvSpPr>
              <a:spLocks noChangeArrowheads="1"/>
            </p:cNvSpPr>
            <p:nvPr/>
          </p:nvSpPr>
          <p:spPr bwMode="auto">
            <a:xfrm>
              <a:off x="756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1" name="AutoShape 19"/>
            <p:cNvSpPr>
              <a:spLocks noChangeArrowheads="1"/>
            </p:cNvSpPr>
            <p:nvPr/>
          </p:nvSpPr>
          <p:spPr bwMode="auto">
            <a:xfrm>
              <a:off x="612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2" name="AutoShape 20"/>
            <p:cNvSpPr>
              <a:spLocks noChangeArrowheads="1"/>
            </p:cNvSpPr>
            <p:nvPr/>
          </p:nvSpPr>
          <p:spPr bwMode="auto">
            <a:xfrm>
              <a:off x="9360" y="17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3" name="AutoShape 21"/>
            <p:cNvSpPr>
              <a:spLocks noChangeArrowheads="1"/>
            </p:cNvSpPr>
            <p:nvPr/>
          </p:nvSpPr>
          <p:spPr bwMode="auto">
            <a:xfrm>
              <a:off x="10260" y="17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4" name="AutoShape 22"/>
            <p:cNvSpPr>
              <a:spLocks noChangeArrowheads="1"/>
            </p:cNvSpPr>
            <p:nvPr/>
          </p:nvSpPr>
          <p:spPr bwMode="auto">
            <a:xfrm>
              <a:off x="9600" y="22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5" name="AutoShape 23"/>
            <p:cNvSpPr>
              <a:spLocks noChangeArrowheads="1"/>
            </p:cNvSpPr>
            <p:nvPr/>
          </p:nvSpPr>
          <p:spPr bwMode="auto">
            <a:xfrm>
              <a:off x="10260" y="22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6" name="AutoShape 24"/>
            <p:cNvSpPr>
              <a:spLocks noChangeArrowheads="1"/>
            </p:cNvSpPr>
            <p:nvPr/>
          </p:nvSpPr>
          <p:spPr bwMode="auto">
            <a:xfrm>
              <a:off x="9900" y="246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7" name="AutoShape 25"/>
            <p:cNvSpPr>
              <a:spLocks noChangeArrowheads="1"/>
            </p:cNvSpPr>
            <p:nvPr/>
          </p:nvSpPr>
          <p:spPr bwMode="auto">
            <a:xfrm>
              <a:off x="9360" y="246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8" name="AutoShape 26"/>
            <p:cNvSpPr>
              <a:spLocks noChangeArrowheads="1"/>
            </p:cNvSpPr>
            <p:nvPr/>
          </p:nvSpPr>
          <p:spPr bwMode="auto">
            <a:xfrm>
              <a:off x="10440" y="300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9" name="AutoShape 27"/>
            <p:cNvSpPr>
              <a:spLocks noChangeArrowheads="1"/>
            </p:cNvSpPr>
            <p:nvPr/>
          </p:nvSpPr>
          <p:spPr bwMode="auto">
            <a:xfrm>
              <a:off x="180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0" name="AutoShape 28"/>
            <p:cNvSpPr>
              <a:spLocks noChangeArrowheads="1"/>
            </p:cNvSpPr>
            <p:nvPr/>
          </p:nvSpPr>
          <p:spPr bwMode="auto">
            <a:xfrm>
              <a:off x="2160" y="26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1" name="AutoShape 29"/>
            <p:cNvSpPr>
              <a:spLocks noChangeArrowheads="1"/>
            </p:cNvSpPr>
            <p:nvPr/>
          </p:nvSpPr>
          <p:spPr bwMode="auto">
            <a:xfrm>
              <a:off x="252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2" name="AutoShape 30"/>
            <p:cNvSpPr>
              <a:spLocks noChangeArrowheads="1"/>
            </p:cNvSpPr>
            <p:nvPr/>
          </p:nvSpPr>
          <p:spPr bwMode="auto">
            <a:xfrm>
              <a:off x="4140" y="1202"/>
              <a:ext cx="345" cy="416"/>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3" name="AutoShape 31"/>
            <p:cNvSpPr>
              <a:spLocks noChangeArrowheads="1"/>
            </p:cNvSpPr>
            <p:nvPr/>
          </p:nvSpPr>
          <p:spPr bwMode="auto">
            <a:xfrm>
              <a:off x="4485" y="1742"/>
              <a:ext cx="195" cy="36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4" name="AutoShape 32"/>
            <p:cNvSpPr>
              <a:spLocks noChangeArrowheads="1"/>
            </p:cNvSpPr>
            <p:nvPr/>
          </p:nvSpPr>
          <p:spPr bwMode="auto">
            <a:xfrm>
              <a:off x="3338" y="2282"/>
              <a:ext cx="262" cy="42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5" name="AutoShape 33"/>
            <p:cNvSpPr>
              <a:spLocks noChangeArrowheads="1"/>
            </p:cNvSpPr>
            <p:nvPr/>
          </p:nvSpPr>
          <p:spPr bwMode="auto">
            <a:xfrm>
              <a:off x="3878" y="3182"/>
              <a:ext cx="262" cy="36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6" name="AutoShape 34"/>
            <p:cNvSpPr>
              <a:spLocks noChangeArrowheads="1"/>
            </p:cNvSpPr>
            <p:nvPr/>
          </p:nvSpPr>
          <p:spPr bwMode="auto">
            <a:xfrm>
              <a:off x="6008" y="3542"/>
              <a:ext cx="292" cy="236"/>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7" name="AutoShape 35"/>
            <p:cNvSpPr>
              <a:spLocks noChangeArrowheads="1"/>
            </p:cNvSpPr>
            <p:nvPr/>
          </p:nvSpPr>
          <p:spPr bwMode="auto">
            <a:xfrm>
              <a:off x="5123" y="3454"/>
              <a:ext cx="277" cy="268"/>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8" name="AutoShape 36"/>
            <p:cNvSpPr>
              <a:spLocks noChangeArrowheads="1"/>
            </p:cNvSpPr>
            <p:nvPr/>
          </p:nvSpPr>
          <p:spPr bwMode="auto">
            <a:xfrm>
              <a:off x="6840" y="1202"/>
              <a:ext cx="360" cy="328"/>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9" name="AutoShape 37"/>
            <p:cNvSpPr>
              <a:spLocks noChangeArrowheads="1"/>
            </p:cNvSpPr>
            <p:nvPr/>
          </p:nvSpPr>
          <p:spPr bwMode="auto">
            <a:xfrm>
              <a:off x="7560" y="1742"/>
              <a:ext cx="394" cy="437"/>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0" name="AutoShape 38"/>
            <p:cNvSpPr>
              <a:spLocks noChangeArrowheads="1"/>
            </p:cNvSpPr>
            <p:nvPr/>
          </p:nvSpPr>
          <p:spPr bwMode="auto">
            <a:xfrm>
              <a:off x="7058" y="2179"/>
              <a:ext cx="322" cy="283"/>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1" name="AutoShape 39"/>
            <p:cNvSpPr>
              <a:spLocks noChangeArrowheads="1"/>
            </p:cNvSpPr>
            <p:nvPr/>
          </p:nvSpPr>
          <p:spPr bwMode="auto">
            <a:xfrm>
              <a:off x="8100" y="3002"/>
              <a:ext cx="360" cy="36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2" name="Line 40"/>
            <p:cNvSpPr>
              <a:spLocks noChangeShapeType="1"/>
            </p:cNvSpPr>
            <p:nvPr/>
          </p:nvSpPr>
          <p:spPr bwMode="auto">
            <a:xfrm>
              <a:off x="360" y="5162"/>
              <a:ext cx="11340" cy="1"/>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3" name="AutoShape 41"/>
            <p:cNvSpPr>
              <a:spLocks noChangeArrowheads="1"/>
            </p:cNvSpPr>
            <p:nvPr/>
          </p:nvSpPr>
          <p:spPr bwMode="auto">
            <a:xfrm>
              <a:off x="10800" y="17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4" name="AutoShape 42"/>
            <p:cNvSpPr>
              <a:spLocks noChangeArrowheads="1"/>
            </p:cNvSpPr>
            <p:nvPr/>
          </p:nvSpPr>
          <p:spPr bwMode="auto">
            <a:xfrm>
              <a:off x="10620" y="210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5" name="AutoShape 43"/>
            <p:cNvSpPr>
              <a:spLocks noChangeArrowheads="1"/>
            </p:cNvSpPr>
            <p:nvPr/>
          </p:nvSpPr>
          <p:spPr bwMode="auto">
            <a:xfrm>
              <a:off x="10800" y="246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6" name="AutoShape 44"/>
            <p:cNvSpPr>
              <a:spLocks noChangeArrowheads="1"/>
            </p:cNvSpPr>
            <p:nvPr/>
          </p:nvSpPr>
          <p:spPr bwMode="auto">
            <a:xfrm>
              <a:off x="10260" y="270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7" name="AutoShape 45"/>
            <p:cNvSpPr>
              <a:spLocks noChangeArrowheads="1"/>
            </p:cNvSpPr>
            <p:nvPr/>
          </p:nvSpPr>
          <p:spPr bwMode="auto">
            <a:xfrm>
              <a:off x="954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8" name="AutoShape 46"/>
            <p:cNvSpPr>
              <a:spLocks noChangeArrowheads="1"/>
            </p:cNvSpPr>
            <p:nvPr/>
          </p:nvSpPr>
          <p:spPr bwMode="auto">
            <a:xfrm>
              <a:off x="1080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9" name="AutoShape 47"/>
            <p:cNvSpPr>
              <a:spLocks noChangeArrowheads="1"/>
            </p:cNvSpPr>
            <p:nvPr/>
          </p:nvSpPr>
          <p:spPr bwMode="auto">
            <a:xfrm>
              <a:off x="990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sp>
        <p:nvSpPr>
          <p:cNvPr id="50" name="AutoShape 48"/>
          <p:cNvSpPr>
            <a:spLocks noChangeArrowheads="1"/>
          </p:cNvSpPr>
          <p:nvPr/>
        </p:nvSpPr>
        <p:spPr bwMode="auto">
          <a:xfrm>
            <a:off x="260648" y="4860032"/>
            <a:ext cx="6198473" cy="2016224"/>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spcBef>
                <a:spcPct val="0"/>
              </a:spcBef>
              <a:buClrTx/>
              <a:buSzTx/>
              <a:buFontTx/>
              <a:buNone/>
              <a:tabLst/>
            </a:pPr>
            <a:r>
              <a:rPr kumimoji="0" lang="tt-RU" sz="12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t-RU" sz="1200" b="0" i="1" u="none" strike="noStrike" cap="none" normalizeH="0" baseline="0" dirty="0" smtClean="0">
                <a:ln>
                  <a:noFill/>
                </a:ln>
                <a:solidFill>
                  <a:schemeClr val="tx1"/>
                </a:solidFill>
                <a:effectLst/>
                <a:latin typeface="Times New Roman" pitchFamily="18" charset="0"/>
                <a:cs typeface="Times New Roman" pitchFamily="18" charset="0"/>
              </a:rPr>
              <a:t>                                    </a:t>
            </a:r>
            <a:r>
              <a:rPr kumimoji="0" lang="tt-RU" sz="1400" b="1" u="none" strike="noStrike" cap="none" normalizeH="0" baseline="0" dirty="0" smtClean="0">
                <a:ln>
                  <a:noFill/>
                </a:ln>
                <a:solidFill>
                  <a:srgbClr val="C00000"/>
                </a:solidFill>
                <a:effectLst/>
                <a:latin typeface="Times New Roman" pitchFamily="18" charset="0"/>
                <a:cs typeface="Times New Roman" pitchFamily="18" charset="0"/>
              </a:rPr>
              <a:t>Октябрь-</a:t>
            </a:r>
            <a:r>
              <a:rPr kumimoji="0" lang="tt-RU" sz="1400" b="1" u="none" strike="noStrike" cap="none" normalizeH="0" dirty="0" smtClean="0">
                <a:ln>
                  <a:noFill/>
                </a:ln>
                <a:solidFill>
                  <a:srgbClr val="C00000"/>
                </a:solidFill>
                <a:effectLst/>
                <a:latin typeface="Times New Roman" pitchFamily="18" charset="0"/>
                <a:cs typeface="Times New Roman" pitchFamily="18" charset="0"/>
              </a:rPr>
              <a:t> хокук тәрбиясе</a:t>
            </a:r>
            <a:r>
              <a:rPr kumimoji="0" lang="tt-RU" sz="1400" b="1" u="none" strike="noStrike" cap="none" normalizeH="0" baseline="0" dirty="0" smtClean="0">
                <a:ln>
                  <a:noFill/>
                </a:ln>
                <a:solidFill>
                  <a:srgbClr val="C00000"/>
                </a:solidFill>
                <a:effectLst/>
                <a:latin typeface="Times New Roman" pitchFamily="18" charset="0"/>
                <a:cs typeface="Times New Roman" pitchFamily="18" charset="0"/>
              </a:rPr>
              <a:t> айлыгы</a:t>
            </a:r>
          </a:p>
          <a:p>
            <a:pPr lvl="0" fontAlgn="base">
              <a:spcBef>
                <a:spcPct val="0"/>
              </a:spcBef>
            </a:pPr>
            <a:r>
              <a:rPr kumimoji="0" lang="tt-RU" sz="1200" b="0" i="0" u="none" strike="noStrike" cap="none" normalizeH="0" baseline="0" dirty="0" smtClean="0">
                <a:ln>
                  <a:noFill/>
                </a:ln>
                <a:solidFill>
                  <a:srgbClr val="0F243E"/>
                </a:solidFill>
                <a:effectLst/>
                <a:latin typeface="Times New Roman" pitchFamily="18" charset="0"/>
                <a:cs typeface="Times New Roman" pitchFamily="18" charset="0"/>
              </a:rPr>
              <a:t> 	</a:t>
            </a:r>
            <a:r>
              <a:rPr kumimoji="0" lang="tt-RU" sz="1200" b="0" i="0" u="none" strike="noStrike" cap="none" normalizeH="0" baseline="0" dirty="0" smtClean="0">
                <a:ln>
                  <a:noFill/>
                </a:ln>
                <a:solidFill>
                  <a:srgbClr val="002060"/>
                </a:solidFill>
                <a:effectLst/>
                <a:latin typeface="Times New Roman" pitchFamily="18" charset="0"/>
                <a:cs typeface="Times New Roman" pitchFamily="18" charset="0"/>
              </a:rPr>
              <a:t>Укучыларның хокуки культурасын  үстерү, аларга </a:t>
            </a:r>
            <a:r>
              <a:rPr kumimoji="0" lang="tt-RU" sz="1200" b="0" i="0" u="none" strike="noStrike" cap="none" normalizeH="0" dirty="0" smtClean="0">
                <a:ln>
                  <a:noFill/>
                </a:ln>
                <a:solidFill>
                  <a:srgbClr val="002060"/>
                </a:solidFill>
                <a:effectLst/>
                <a:latin typeface="Times New Roman" pitchFamily="18" charset="0"/>
                <a:cs typeface="Times New Roman" pitchFamily="18" charset="0"/>
              </a:rPr>
              <a:t> әлеге юнәлештә белем бирү максатыннан октябрь ае хокук тәрбиясе айлыгы буларак уза. Айлык дәвамында классларда “Үз хокукларыңны бел, бурычларыңны үтә!”, Безнең хокуклар”, “Син – җәмгыя</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тьнең бер</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члены»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темаларына</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әңгәмәләр </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узды.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Укучылар</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kumimoji="0" lang="tt-RU" sz="1200" b="0" i="0" u="none" strike="noStrike" cap="none" normalizeH="0" dirty="0" smtClean="0">
                <a:ln>
                  <a:noFill/>
                </a:ln>
                <a:solidFill>
                  <a:srgbClr val="002060"/>
                </a:solidFill>
                <a:effectLst/>
                <a:latin typeface="Times New Roman" pitchFamily="18" charset="0"/>
                <a:cs typeface="Times New Roman" pitchFamily="18" charset="0"/>
              </a:rPr>
              <a:t> үз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хокукларын</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белүдән </a:t>
            </a:r>
            <a:r>
              <a:rPr kumimoji="0" lang="ru-RU" sz="1200" b="0" i="0" u="none" strike="noStrike" cap="none" normalizeH="0" smtClean="0">
                <a:ln>
                  <a:noFill/>
                </a:ln>
                <a:solidFill>
                  <a:srgbClr val="002060"/>
                </a:solidFill>
                <a:effectLst/>
                <a:latin typeface="Times New Roman" pitchFamily="18" charset="0"/>
                <a:cs typeface="Times New Roman" pitchFamily="18" charset="0"/>
              </a:rPr>
              <a:t>тыш,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бурычларны</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төгәл үтәргә кирәк булуына</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да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төшенделәр</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ТИН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буенча</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бердәм дәрес</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«Интернет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челтәрендә </a:t>
            </a:r>
            <a:r>
              <a:rPr lang="ru-RU" sz="1200" dirty="0" err="1" smtClean="0">
                <a:solidFill>
                  <a:srgbClr val="002060"/>
                </a:solidFill>
                <a:latin typeface="Times New Roman" pitchFamily="18" charset="0"/>
                <a:cs typeface="Times New Roman" pitchFamily="18" charset="0"/>
              </a:rPr>
              <a:t>куркынычсызлык</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темасына</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әңгәмәләр</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Хәтер көненә багышланган</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Хәтердә тарихның ул</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көне</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китап</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күргәзмәсе әлеге айлык</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тематикасын</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чагылдырды</a:t>
            </a:r>
            <a:r>
              <a:rPr lang="ru-RU" sz="1200" dirty="0" smtClean="0">
                <a:solidFill>
                  <a:srgbClr val="002060"/>
                </a:solidFill>
                <a:latin typeface="Times New Roman" pitchFamily="18" charset="0"/>
                <a:cs typeface="Times New Roman" pitchFamily="18" charset="0"/>
              </a:rPr>
              <a:t>.</a:t>
            </a:r>
          </a:p>
          <a:p>
            <a:pPr lvl="0" fontAlgn="base">
              <a:spcBef>
                <a:spcPct val="0"/>
              </a:spcBef>
            </a:pPr>
            <a:r>
              <a:rPr kumimoji="0" lang="tt-RU" sz="1200" b="0" i="0" u="none" strike="noStrike" cap="none" normalizeH="0" baseline="0" dirty="0" smtClean="0">
                <a:ln>
                  <a:noFill/>
                </a:ln>
                <a:solidFill>
                  <a:srgbClr val="002060"/>
                </a:solidFill>
                <a:effectLst/>
                <a:latin typeface="Times New Roman" pitchFamily="18" charset="0"/>
                <a:cs typeface="Times New Roman" pitchFamily="18" charset="0"/>
              </a:rPr>
              <a:t>		Педагог-оештыручы Нигматзянова Ә.Ә.</a:t>
            </a:r>
          </a:p>
          <a:p>
            <a:pPr marL="0" marR="0" lvl="0" indent="0" algn="l" defTabSz="914400" rtl="0" eaLnBrk="1" fontAlgn="base" latinLnBrk="0" hangingPunct="1">
              <a:spcBef>
                <a:spcPct val="0"/>
              </a:spcBef>
              <a:buClrTx/>
              <a:buSzTx/>
              <a:buFontTx/>
              <a:buNone/>
              <a:tabLst/>
            </a:pPr>
            <a:endParaRPr kumimoji="0" lang="tt-RU" sz="12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1" fontAlgn="base" latinLnBrk="0" hangingPunct="1">
              <a:spcBef>
                <a:spcPct val="0"/>
              </a:spcBef>
              <a:buClrTx/>
              <a:buSzTx/>
              <a:buFontTx/>
              <a:buNone/>
              <a:tabLst/>
            </a:pPr>
            <a:r>
              <a:rPr kumimoji="0" lang="tt-RU" sz="1100" b="0" i="0" u="none" strike="noStrike" cap="none" normalizeH="0" baseline="0" dirty="0" smtClean="0">
                <a:ln>
                  <a:noFill/>
                </a:ln>
                <a:solidFill>
                  <a:srgbClr val="002060"/>
                </a:solidFill>
                <a:effectLst/>
                <a:latin typeface="Calibri" pitchFamily="34" charset="0"/>
                <a:cs typeface="Arial" pitchFamily="34" charset="0"/>
              </a:rPr>
              <a:t>                                                              </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t-RU" sz="13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t-RU" sz="13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t-RU" sz="13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2" name="Горизонтальный свиток 51"/>
          <p:cNvSpPr/>
          <p:nvPr/>
        </p:nvSpPr>
        <p:spPr>
          <a:xfrm>
            <a:off x="803893" y="71011"/>
            <a:ext cx="5760640" cy="360040"/>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a:t>
            </a:r>
            <a:r>
              <a:rPr lang="en-US" sz="1200" dirty="0" smtClean="0">
                <a:solidFill>
                  <a:schemeClr val="tx1"/>
                </a:solidFill>
                <a:latin typeface="Times New Roman" pitchFamily="18" charset="0"/>
                <a:cs typeface="Times New Roman" pitchFamily="18" charset="0"/>
              </a:rPr>
              <a:t>6</a:t>
            </a:r>
            <a:r>
              <a:rPr lang="tt-RU" sz="1200" dirty="0" smtClean="0">
                <a:solidFill>
                  <a:schemeClr val="tx1"/>
                </a:solidFill>
                <a:latin typeface="Times New Roman" pitchFamily="18" charset="0"/>
                <a:cs typeface="Times New Roman" pitchFamily="18" charset="0"/>
              </a:rPr>
              <a:t> ел               Октябр</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 2           1 бит</a:t>
            </a:r>
            <a:endParaRPr lang="ru-RU" sz="1200" dirty="0">
              <a:solidFill>
                <a:schemeClr val="tx1"/>
              </a:solidFill>
              <a:latin typeface="Times New Roman" pitchFamily="18" charset="0"/>
              <a:cs typeface="Times New Roman" pitchFamily="18" charset="0"/>
            </a:endParaRPr>
          </a:p>
        </p:txBody>
      </p:sp>
      <p:sp>
        <p:nvSpPr>
          <p:cNvPr id="2" name="Скругленный прямоугольник 1"/>
          <p:cNvSpPr/>
          <p:nvPr/>
        </p:nvSpPr>
        <p:spPr>
          <a:xfrm>
            <a:off x="205276" y="3059832"/>
            <a:ext cx="6321699" cy="158417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accent1">
                    <a:lumMod val="75000"/>
                  </a:schemeClr>
                </a:solidFill>
                <a:latin typeface="Times New Roman" pitchFamily="18" charset="0"/>
                <a:cs typeface="Times New Roman" pitchFamily="18" charset="0"/>
              </a:rPr>
              <a:t> </a:t>
            </a:r>
            <a:r>
              <a:rPr lang="ru-RU" sz="1400" b="1" dirty="0" err="1" smtClean="0">
                <a:solidFill>
                  <a:schemeClr val="accent1">
                    <a:lumMod val="75000"/>
                  </a:schemeClr>
                </a:solidFill>
                <a:latin typeface="Times New Roman" pitchFamily="18" charset="0"/>
                <a:cs typeface="Times New Roman" pitchFamily="18" charset="0"/>
              </a:rPr>
              <a:t>Бүгенге</a:t>
            </a:r>
            <a:r>
              <a:rPr lang="ru-RU" sz="1400" b="1" dirty="0" smtClean="0">
                <a:solidFill>
                  <a:schemeClr val="accent1">
                    <a:lumMod val="75000"/>
                  </a:schemeClr>
                </a:solidFill>
                <a:latin typeface="Times New Roman" pitchFamily="18" charset="0"/>
                <a:cs typeface="Times New Roman" pitchFamily="18" charset="0"/>
              </a:rPr>
              <a:t> </a:t>
            </a:r>
            <a:r>
              <a:rPr lang="ru-RU" sz="1400" b="1" dirty="0" err="1" smtClean="0">
                <a:solidFill>
                  <a:schemeClr val="accent1">
                    <a:lumMod val="75000"/>
                  </a:schemeClr>
                </a:solidFill>
                <a:latin typeface="Times New Roman" pitchFamily="18" charset="0"/>
                <a:cs typeface="Times New Roman" pitchFamily="18" charset="0"/>
              </a:rPr>
              <a:t>санда</a:t>
            </a:r>
            <a:r>
              <a:rPr lang="ru-RU" sz="1400" b="1" dirty="0" smtClean="0">
                <a:solidFill>
                  <a:schemeClr val="accent1">
                    <a:lumMod val="75000"/>
                  </a:schemeClr>
                </a:solidFill>
                <a:latin typeface="Times New Roman" pitchFamily="18" charset="0"/>
                <a:cs typeface="Times New Roman" pitchFamily="18" charset="0"/>
              </a:rPr>
              <a:t>:</a:t>
            </a:r>
          </a:p>
          <a:p>
            <a:pPr marL="285750" indent="-285750"/>
            <a:r>
              <a:rPr lang="en-US" sz="1400" b="1" dirty="0" smtClean="0">
                <a:solidFill>
                  <a:srgbClr val="7030A0"/>
                </a:solidFill>
                <a:latin typeface="Times New Roman" pitchFamily="18" charset="0"/>
                <a:cs typeface="Times New Roman" pitchFamily="18" charset="0"/>
              </a:rPr>
              <a:t>*</a:t>
            </a:r>
            <a:r>
              <a:rPr lang="tt-RU" sz="1400" b="1" dirty="0" smtClean="0">
                <a:solidFill>
                  <a:srgbClr val="7030A0"/>
                </a:solidFill>
                <a:latin typeface="Times New Roman" pitchFamily="18" charset="0"/>
                <a:cs typeface="Times New Roman" pitchFamily="18" charset="0"/>
              </a:rPr>
              <a:t>Өлкәннәр көненә багышланган чаралар</a:t>
            </a:r>
            <a:r>
              <a:rPr lang="en-US" sz="1400" b="1" dirty="0" smtClean="0">
                <a:solidFill>
                  <a:srgbClr val="7030A0"/>
                </a:solidFill>
                <a:latin typeface="Times New Roman" pitchFamily="18" charset="0"/>
                <a:cs typeface="Times New Roman" pitchFamily="18" charset="0"/>
              </a:rPr>
              <a:t>  </a:t>
            </a:r>
            <a:r>
              <a:rPr lang="tt-RU" sz="1400" b="1" dirty="0" smtClean="0">
                <a:solidFill>
                  <a:srgbClr val="7030A0"/>
                </a:solidFill>
                <a:latin typeface="Times New Roman" pitchFamily="18" charset="0"/>
                <a:cs typeface="Times New Roman" pitchFamily="18" charset="0"/>
              </a:rPr>
              <a:t>       </a:t>
            </a:r>
            <a:r>
              <a:rPr lang="en-US" sz="1400" b="1" dirty="0" smtClean="0">
                <a:solidFill>
                  <a:srgbClr val="7030A0"/>
                </a:solidFill>
                <a:latin typeface="Times New Roman" pitchFamily="18" charset="0"/>
                <a:cs typeface="Times New Roman" pitchFamily="18" charset="0"/>
              </a:rPr>
              <a:t>*</a:t>
            </a:r>
            <a:r>
              <a:rPr lang="ru-RU" sz="1400" b="1" dirty="0" err="1" smtClean="0">
                <a:solidFill>
                  <a:srgbClr val="7030A0"/>
                </a:solidFill>
                <a:latin typeface="Times New Roman" pitchFamily="18" charset="0"/>
                <a:cs typeface="Times New Roman" pitchFamily="18" charset="0"/>
              </a:rPr>
              <a:t>Уку</a:t>
            </a:r>
            <a:r>
              <a:rPr lang="tt-RU" sz="1400" b="1" dirty="0" smtClean="0">
                <a:solidFill>
                  <a:srgbClr val="7030A0"/>
                </a:solidFill>
                <a:latin typeface="Times New Roman" pitchFamily="18" charset="0"/>
                <a:cs typeface="Times New Roman" pitchFamily="18" charset="0"/>
              </a:rPr>
              <a:t>чылар иҗаты</a:t>
            </a:r>
          </a:p>
          <a:p>
            <a:pPr marL="285750" indent="-285750"/>
            <a:r>
              <a:rPr lang="en-US" sz="1400" b="1" dirty="0" smtClean="0">
                <a:solidFill>
                  <a:srgbClr val="7030A0"/>
                </a:solidFill>
                <a:latin typeface="Times New Roman" pitchFamily="18" charset="0"/>
                <a:cs typeface="Times New Roman" pitchFamily="18" charset="0"/>
              </a:rPr>
              <a:t>* </a:t>
            </a:r>
            <a:r>
              <a:rPr lang="tt-RU" sz="1400" b="1" dirty="0" smtClean="0">
                <a:solidFill>
                  <a:srgbClr val="7030A0"/>
                </a:solidFill>
                <a:latin typeface="Times New Roman" pitchFamily="18" charset="0"/>
                <a:cs typeface="Times New Roman" pitchFamily="18" charset="0"/>
              </a:rPr>
              <a:t>“Сез иң гүзәл кеше икәнсез!”           *Китапка икенче тормыш бүләк ит!</a:t>
            </a:r>
          </a:p>
          <a:p>
            <a:pPr marL="285750" indent="-285750"/>
            <a:r>
              <a:rPr lang="en-US" sz="1400" b="1" dirty="0" smtClean="0">
                <a:solidFill>
                  <a:srgbClr val="7030A0"/>
                </a:solidFill>
                <a:latin typeface="Times New Roman" pitchFamily="18" charset="0"/>
                <a:cs typeface="Times New Roman" pitchFamily="18" charset="0"/>
              </a:rPr>
              <a:t>* </a:t>
            </a:r>
            <a:r>
              <a:rPr lang="tt-RU" sz="1400" b="1" dirty="0" smtClean="0">
                <a:solidFill>
                  <a:srgbClr val="7030A0"/>
                </a:solidFill>
                <a:latin typeface="Times New Roman" pitchFamily="18" charset="0"/>
                <a:cs typeface="Times New Roman" pitchFamily="18" charset="0"/>
              </a:rPr>
              <a:t>Без-эзтабарлар                                      *Көзге уңыш</a:t>
            </a:r>
          </a:p>
          <a:p>
            <a:pPr marL="285750" indent="-285750"/>
            <a:r>
              <a:rPr lang="en-US" sz="1400" b="1" dirty="0" smtClean="0">
                <a:solidFill>
                  <a:srgbClr val="7030A0"/>
                </a:solidFill>
                <a:latin typeface="Times New Roman" pitchFamily="18" charset="0"/>
                <a:cs typeface="Times New Roman" pitchFamily="18" charset="0"/>
              </a:rPr>
              <a:t>* </a:t>
            </a:r>
            <a:r>
              <a:rPr lang="tt-RU" sz="1400" b="1" dirty="0" smtClean="0">
                <a:solidFill>
                  <a:srgbClr val="7030A0"/>
                </a:solidFill>
                <a:latin typeface="Times New Roman" pitchFamily="18" charset="0"/>
                <a:cs typeface="Times New Roman" pitchFamily="18" charset="0"/>
              </a:rPr>
              <a:t>Уңыш бәйрәмнәре                                 *Ял минутларында</a:t>
            </a:r>
          </a:p>
          <a:p>
            <a:r>
              <a:rPr lang="tt-RU" sz="1400" b="1" dirty="0" smtClean="0">
                <a:solidFill>
                  <a:srgbClr val="7030A0"/>
                </a:solidFill>
                <a:latin typeface="Times New Roman" pitchFamily="18" charset="0"/>
                <a:cs typeface="Times New Roman" pitchFamily="18" charset="0"/>
              </a:rPr>
              <a:t>* Мәктәпнең үз курчак театры</a:t>
            </a:r>
            <a:endParaRPr lang="ru-RU" sz="1400" dirty="0">
              <a:solidFill>
                <a:srgbClr val="7030A0"/>
              </a:solidFill>
              <a:latin typeface="Times New Roman" pitchFamily="18" charset="0"/>
              <a:cs typeface="Times New Roman" pitchFamily="18" charset="0"/>
            </a:endParaRPr>
          </a:p>
        </p:txBody>
      </p:sp>
      <p:pic>
        <p:nvPicPr>
          <p:cNvPr id="11268" name="Picture 4" descr="https://edu.tatar.ru/upload/news/1216813.jpg"/>
          <p:cNvPicPr>
            <a:picLocks noChangeAspect="1" noChangeArrowheads="1"/>
          </p:cNvPicPr>
          <p:nvPr/>
        </p:nvPicPr>
        <p:blipFill>
          <a:blip r:embed="rId3" cstate="print"/>
          <a:srcRect/>
          <a:stretch>
            <a:fillRect/>
          </a:stretch>
        </p:blipFill>
        <p:spPr bwMode="auto">
          <a:xfrm>
            <a:off x="312612" y="6894019"/>
            <a:ext cx="2813640" cy="1854445"/>
          </a:xfrm>
          <a:prstGeom prst="rect">
            <a:avLst/>
          </a:prstGeom>
          <a:noFill/>
        </p:spPr>
      </p:pic>
      <p:pic>
        <p:nvPicPr>
          <p:cNvPr id="57" name="Picture 6" descr="https://edu.tatar.ru/upload/news/1233220.jpg"/>
          <p:cNvPicPr>
            <a:picLocks noChangeAspect="1" noChangeArrowheads="1"/>
          </p:cNvPicPr>
          <p:nvPr/>
        </p:nvPicPr>
        <p:blipFill>
          <a:blip r:embed="rId4" cstate="print"/>
          <a:srcRect/>
          <a:stretch>
            <a:fillRect/>
          </a:stretch>
        </p:blipFill>
        <p:spPr bwMode="auto">
          <a:xfrm>
            <a:off x="3358307" y="6948265"/>
            <a:ext cx="2751020" cy="1813174"/>
          </a:xfrm>
          <a:prstGeom prst="rect">
            <a:avLst/>
          </a:prstGeom>
          <a:noFill/>
        </p:spPr>
      </p:pic>
    </p:spTree>
    <p:extLst>
      <p:ext uri="{BB962C8B-B14F-4D97-AF65-F5344CB8AC3E}">
        <p14:creationId xmlns="" xmlns:p14="http://schemas.microsoft.com/office/powerpoint/2010/main" val="2732892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255425" y="474068"/>
            <a:ext cx="6365875" cy="1257300"/>
          </a:xfrm>
          <a:prstGeom prst="horizontalScroll">
            <a:avLst>
              <a:gd name="adj" fmla="val 12500"/>
            </a:avLst>
          </a:prstGeom>
          <a:solidFill>
            <a:srgbClr val="FFFF00"/>
          </a:solidFill>
          <a:ln w="9525">
            <a:solidFill>
              <a:srgbClr val="000000"/>
            </a:solidFill>
            <a:round/>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tt-RU" sz="1400" b="0" i="0" u="none" strike="noStrike" cap="none" normalizeH="0" baseline="0" dirty="0" smtClean="0">
                <a:ln>
                  <a:noFill/>
                </a:ln>
                <a:solidFill>
                  <a:schemeClr val="tx1"/>
                </a:solidFill>
                <a:effectLst/>
                <a:latin typeface="Calibri"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AutoShape 6"/>
          <p:cNvSpPr>
            <a:spLocks noChangeArrowheads="1"/>
          </p:cNvSpPr>
          <p:nvPr/>
        </p:nvSpPr>
        <p:spPr bwMode="auto">
          <a:xfrm>
            <a:off x="3260080" y="1625404"/>
            <a:ext cx="3396027" cy="4674788"/>
          </a:xfrm>
          <a:prstGeom prst="roundRect">
            <a:avLst>
              <a:gd name="adj" fmla="val 16667"/>
            </a:avLst>
          </a:prstGeom>
          <a:solidFill>
            <a:schemeClr val="accent4">
              <a:lumMod val="40000"/>
              <a:lumOff val="60000"/>
            </a:schemeClr>
          </a:solidFill>
          <a:ln w="12700">
            <a:solidFill>
              <a:srgbClr val="D99594"/>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ts val="500"/>
              </a:spcBef>
              <a:spcAft>
                <a:spcPts val="500"/>
              </a:spcAft>
              <a:buClrTx/>
              <a:buSzTx/>
              <a:buFontTx/>
              <a:buNone/>
              <a:tabLst/>
            </a:pPr>
            <a:r>
              <a:rPr kumimoji="0" lang="tt-RU" sz="1200" b="0" i="0" u="none" strike="noStrike" cap="none" normalizeH="0" baseline="0" dirty="0" smtClean="0">
                <a:ln>
                  <a:noFill/>
                </a:ln>
                <a:solidFill>
                  <a:srgbClr val="C00000"/>
                </a:solidFill>
                <a:effectLst/>
                <a:latin typeface="Times New Roman" pitchFamily="18" charset="0"/>
                <a:cs typeface="Arial" pitchFamily="34" charset="0"/>
              </a:rPr>
              <a:t>             </a:t>
            </a:r>
            <a:r>
              <a:rPr kumimoji="0" lang="en-US" sz="1200" b="1" i="0" u="none" strike="noStrike" cap="none" normalizeH="0" baseline="0" dirty="0" smtClean="0">
                <a:ln>
                  <a:noFill/>
                </a:ln>
                <a:solidFill>
                  <a:srgbClr val="C00000"/>
                </a:solidFill>
                <a:effectLst/>
                <a:latin typeface="Times New Roman" pitchFamily="18" charset="0"/>
                <a:cs typeface="Arial" pitchFamily="34" charset="0"/>
              </a:rPr>
              <a:t>1</a:t>
            </a:r>
            <a:r>
              <a:rPr kumimoji="0" lang="tt-RU" sz="1200" b="1" i="0" u="none" strike="noStrike" cap="none" normalizeH="0" baseline="0" dirty="0" smtClean="0">
                <a:ln>
                  <a:noFill/>
                </a:ln>
                <a:solidFill>
                  <a:srgbClr val="C00000"/>
                </a:solidFill>
                <a:effectLst/>
                <a:latin typeface="Times New Roman" pitchFamily="18" charset="0"/>
                <a:cs typeface="Arial" pitchFamily="34" charset="0"/>
              </a:rPr>
              <a:t>октябр</a:t>
            </a:r>
            <a:r>
              <a:rPr kumimoji="0" lang="ru-RU" sz="1200" b="1" i="0" u="none" strike="noStrike" cap="none" normalizeH="0" baseline="0" dirty="0" smtClean="0">
                <a:ln>
                  <a:noFill/>
                </a:ln>
                <a:solidFill>
                  <a:srgbClr val="C00000"/>
                </a:solidFill>
                <a:effectLst/>
                <a:latin typeface="Times New Roman" pitchFamily="18" charset="0"/>
                <a:cs typeface="Arial" pitchFamily="34" charset="0"/>
              </a:rPr>
              <a:t>ь</a:t>
            </a:r>
            <a:r>
              <a:rPr kumimoji="0" lang="tt-RU" sz="1200" b="1" i="0" u="none" strike="noStrike" cap="none" normalizeH="0" baseline="0" dirty="0" smtClean="0">
                <a:ln>
                  <a:noFill/>
                </a:ln>
                <a:solidFill>
                  <a:srgbClr val="C00000"/>
                </a:solidFill>
                <a:effectLst/>
                <a:latin typeface="Times New Roman" pitchFamily="18" charset="0"/>
                <a:cs typeface="Arial" pitchFamily="34" charset="0"/>
              </a:rPr>
              <a:t> – Өлкәннәр көне </a:t>
            </a:r>
          </a:p>
          <a:p>
            <a:pPr marL="0" marR="0" lvl="0" indent="0" defTabSz="914400" rtl="0" eaLnBrk="1" fontAlgn="base" latinLnBrk="0" hangingPunct="1">
              <a:lnSpc>
                <a:spcPct val="100000"/>
              </a:lnSpc>
              <a:spcBef>
                <a:spcPts val="500"/>
              </a:spcBef>
              <a:spcAft>
                <a:spcPts val="500"/>
              </a:spcAft>
              <a:buClrTx/>
              <a:buSzTx/>
              <a:buFontTx/>
              <a:buNone/>
              <a:tabLst/>
            </a:pPr>
            <a:r>
              <a:rPr kumimoji="0" lang="tt-RU" sz="1200" b="0"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ru-RU" sz="1200" b="0" i="0" u="none" strike="noStrike" cap="none" normalizeH="0" baseline="0" dirty="0" smtClean="0">
                <a:ln>
                  <a:noFill/>
                </a:ln>
                <a:solidFill>
                  <a:srgbClr val="002060"/>
                </a:solidFill>
                <a:effectLst/>
                <a:latin typeface="Times New Roman" pitchFamily="18" charset="0"/>
                <a:cs typeface="Times New Roman" pitchFamily="18" charset="0"/>
              </a:rPr>
              <a:t> Октябрь</a:t>
            </a:r>
            <a:r>
              <a:rPr kumimoji="0" lang="tt-RU" sz="1200" b="0" i="0" u="none" strike="noStrike" cap="none" normalizeH="0" baseline="0" dirty="0" smtClean="0">
                <a:ln>
                  <a:noFill/>
                </a:ln>
                <a:solidFill>
                  <a:srgbClr val="002060"/>
                </a:solidFill>
                <a:effectLst/>
                <a:latin typeface="Times New Roman" pitchFamily="18" charset="0"/>
                <a:cs typeface="Times New Roman" pitchFamily="18" charset="0"/>
              </a:rPr>
              <a:t>нең 1нче көне мәктәбебездә ел саен олы бәйрәмгә әйләнә. </a:t>
            </a:r>
            <a:r>
              <a:rPr kumimoji="0" lang="tt-RU" sz="1200" b="0" i="0" u="none" strike="noStrike" cap="none" normalizeH="0" dirty="0" smtClean="0">
                <a:ln>
                  <a:noFill/>
                </a:ln>
                <a:solidFill>
                  <a:srgbClr val="002060"/>
                </a:solidFill>
                <a:effectLst/>
                <a:latin typeface="Times New Roman" pitchFamily="18" charset="0"/>
                <a:cs typeface="Times New Roman" pitchFamily="18" charset="0"/>
              </a:rPr>
              <a:t> Гомер буе бар тырышлыкларын балаларга белем бирүгә багышлаган мөгаллимнәр, мәктәптә техник хезмәткәр, оператор, пешекче булып эшләгән өлкәннәр бу көнне безнең иң кадерле һәм көтелгән кунакларыбыз була.  Быел да  “Яшәгез сез мәңге яш</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ь</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kumimoji="0" lang="tt-RU" sz="1200" b="0" i="0" u="none" strike="noStrike" cap="none" normalizeH="0" dirty="0" smtClean="0">
                <a:ln>
                  <a:noFill/>
                </a:ln>
                <a:solidFill>
                  <a:srgbClr val="002060"/>
                </a:solidFill>
                <a:effectLst/>
                <a:latin typeface="Times New Roman" pitchFamily="18" charset="0"/>
                <a:cs typeface="Times New Roman" pitchFamily="18" charset="0"/>
              </a:rPr>
              <a:t> булып, туган йортыгызда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ямь</a:t>
            </a:r>
            <a:r>
              <a:rPr kumimoji="0" lang="tt-RU" sz="1200" b="0" i="0" u="none" strike="noStrike" cap="none" normalizeH="0" dirty="0" smtClean="0">
                <a:ln>
                  <a:noFill/>
                </a:ln>
                <a:solidFill>
                  <a:srgbClr val="002060"/>
                </a:solidFill>
                <a:effectLst/>
                <a:latin typeface="Times New Roman" pitchFamily="18" charset="0"/>
                <a:cs typeface="Times New Roman" pitchFamily="18" charset="0"/>
              </a:rPr>
              <a:t> булып” дип исемләнгән чыгышыбыз алар хөрмәтенә багышланды.  Кунакларыбыз укучыларның һәр чыгышын яратып карады, озаклап алкышлады. Алар безгә шушы җылы һәм матур мәктәпләрдә белем алуыбызның кадерен белергә,  мәктәптә уздырган һәр көнне файдалы итеп уздырырга  киңәш иттеләр. Мина бу бәйрәмдә алып баручы ролен башкарырга туры килде.  Шуңадыр,  һәр чыгыш исемдә калды.  Безнең   </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концерт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бик</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матур</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иде</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lang="ru-RU" sz="1200" dirty="0" smtClean="0">
                <a:solidFill>
                  <a:srgbClr val="002060"/>
                </a:solidFill>
                <a:latin typeface="Times New Roman" pitchFamily="18" charset="0"/>
                <a:cs typeface="Times New Roman" pitchFamily="18" charset="0"/>
              </a:rPr>
              <a:t> </a:t>
            </a:r>
            <a:r>
              <a:rPr lang="tt-RU" sz="1200" dirty="0" smtClean="0">
                <a:solidFill>
                  <a:srgbClr val="002060"/>
                </a:solidFill>
                <a:latin typeface="Times New Roman" pitchFamily="18" charset="0"/>
                <a:cs typeface="Times New Roman" pitchFamily="18" charset="0"/>
              </a:rPr>
              <a:t>өлкәннәр</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ебез</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a:t>
            </a:r>
            <a:r>
              <a:rPr kumimoji="0" lang="ru-RU" sz="1200" b="0" i="0" u="none" strike="noStrike" cap="none" normalizeH="0" dirty="0" err="1" smtClean="0">
                <a:ln>
                  <a:noFill/>
                </a:ln>
                <a:solidFill>
                  <a:srgbClr val="002060"/>
                </a:solidFill>
                <a:effectLst/>
                <a:latin typeface="Times New Roman" pitchFamily="18" charset="0"/>
                <a:cs typeface="Times New Roman" pitchFamily="18" charset="0"/>
              </a:rPr>
              <a:t>моңа бик</a:t>
            </a:r>
            <a:r>
              <a:rPr kumimoji="0" lang="ru-RU" sz="1200" b="0" i="0" u="none" strike="noStrike" cap="none" normalizeH="0" dirty="0" smtClean="0">
                <a:ln>
                  <a:noFill/>
                </a:ln>
                <a:solidFill>
                  <a:srgbClr val="002060"/>
                </a:solidFill>
                <a:effectLst/>
                <a:latin typeface="Times New Roman" pitchFamily="18" charset="0"/>
                <a:cs typeface="Times New Roman" pitchFamily="18" charset="0"/>
              </a:rPr>
              <a:t> лаек! </a:t>
            </a:r>
          </a:p>
          <a:p>
            <a:pPr marL="0" marR="0" lvl="0" indent="0" defTabSz="914400" rtl="0" eaLnBrk="1" fontAlgn="base" latinLnBrk="0" hangingPunct="1">
              <a:lnSpc>
                <a:spcPct val="100000"/>
              </a:lnSpc>
              <a:spcBef>
                <a:spcPts val="500"/>
              </a:spcBef>
              <a:spcAft>
                <a:spcPts val="500"/>
              </a:spcAft>
              <a:buClrTx/>
              <a:buSzTx/>
              <a:buFontTx/>
              <a:buNone/>
              <a:tabLst/>
            </a:pPr>
            <a:r>
              <a:rPr lang="tt-RU" sz="1200" dirty="0" smtClean="0">
                <a:solidFill>
                  <a:srgbClr val="002060"/>
                </a:solidFill>
                <a:latin typeface="Times New Roman" pitchFamily="18" charset="0"/>
                <a:cs typeface="Times New Roman" pitchFamily="18" charset="0"/>
              </a:rPr>
              <a:t>	Илзия Гафиятова, 7 класс.</a:t>
            </a:r>
            <a:endParaRPr kumimoji="0" lang="ru-RU" sz="1200" b="0" i="0" u="none" strike="noStrike" cap="none" normalizeH="0" dirty="0" smtClean="0">
              <a:ln>
                <a:noFill/>
              </a:ln>
              <a:solidFill>
                <a:srgbClr val="002060"/>
              </a:solidFill>
              <a:effectLst/>
              <a:latin typeface="Times New Roman" pitchFamily="18" charset="0"/>
              <a:cs typeface="Times New Roman" pitchFamily="18" charset="0"/>
            </a:endParaRPr>
          </a:p>
          <a:p>
            <a:pPr marL="0" marR="0" lvl="0" indent="0" defTabSz="914400" rtl="0" eaLnBrk="1" fontAlgn="base" latinLnBrk="0" hangingPunct="1">
              <a:lnSpc>
                <a:spcPct val="100000"/>
              </a:lnSpc>
              <a:spcBef>
                <a:spcPts val="500"/>
              </a:spcBef>
              <a:spcAft>
                <a:spcPts val="500"/>
              </a:spcAft>
              <a:buClrTx/>
              <a:buSzTx/>
              <a:buFontTx/>
              <a:buNone/>
              <a:tabLst/>
            </a:pPr>
            <a:r>
              <a:rPr lang="tt-RU" sz="1200" baseline="0" dirty="0" smtClean="0">
                <a:solidFill>
                  <a:srgbClr val="222222"/>
                </a:solidFill>
                <a:latin typeface="Times New Roman" pitchFamily="18" charset="0"/>
                <a:cs typeface="Times New Roman" pitchFamily="18" charset="0"/>
              </a:rPr>
              <a:t>                   </a:t>
            </a:r>
            <a:endParaRPr kumimoji="0" lang="tt-RU" sz="1200" b="0" i="0" u="none" strike="noStrike" cap="none" normalizeH="0" baseline="0" dirty="0" smtClean="0">
              <a:ln>
                <a:noFill/>
              </a:ln>
              <a:solidFill>
                <a:srgbClr val="222222"/>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AutoShape 7"/>
          <p:cNvSpPr>
            <a:spLocks noChangeArrowheads="1"/>
          </p:cNvSpPr>
          <p:nvPr/>
        </p:nvSpPr>
        <p:spPr bwMode="auto">
          <a:xfrm>
            <a:off x="260648" y="3563888"/>
            <a:ext cx="3168352" cy="5472608"/>
          </a:xfrm>
          <a:prstGeom prst="roundRect">
            <a:avLst>
              <a:gd name="adj" fmla="val 16667"/>
            </a:avLst>
          </a:prstGeom>
          <a:gradFill rotWithShape="0">
            <a:gsLst>
              <a:gs pos="0">
                <a:srgbClr val="FFFFFF"/>
              </a:gs>
              <a:gs pos="100000">
                <a:srgbClr val="CCC0D9"/>
              </a:gs>
            </a:gsLst>
            <a:lin ang="5400000" scaled="1"/>
          </a:gradFill>
          <a:ln w="12700">
            <a:solidFill>
              <a:srgbClr val="B2A1C7"/>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buClrTx/>
              <a:buSzTx/>
              <a:buFontTx/>
              <a:buNone/>
              <a:tabLst/>
            </a:pPr>
            <a:r>
              <a:rPr kumimoji="0" lang="tt-RU" sz="1400" b="1" i="0" u="none" strike="noStrike" cap="none" normalizeH="0" baseline="0" dirty="0" smtClean="0">
                <a:ln>
                  <a:noFill/>
                </a:ln>
                <a:solidFill>
                  <a:srgbClr val="7030A0"/>
                </a:solidFill>
                <a:effectLst/>
                <a:latin typeface="Times New Roman" pitchFamily="18" charset="0"/>
                <a:cs typeface="Arial" pitchFamily="34" charset="0"/>
              </a:rPr>
              <a:t> “Сез иң гүзәл кеше икәнсез”</a:t>
            </a:r>
          </a:p>
          <a:p>
            <a:pPr marL="0" marR="0" lvl="0" indent="0" algn="l" defTabSz="914400" rtl="0" eaLnBrk="1" fontAlgn="base" latinLnBrk="0" hangingPunct="1">
              <a:lnSpc>
                <a:spcPct val="100000"/>
              </a:lnSpc>
              <a:buClrTx/>
              <a:buSzTx/>
              <a:buFontTx/>
              <a:buNone/>
              <a:tabLst/>
            </a:pPr>
            <a:r>
              <a:rPr lang="tt-RU" sz="1200" dirty="0" smtClean="0">
                <a:solidFill>
                  <a:srgbClr val="7030A0"/>
                </a:solidFill>
                <a:latin typeface="Times New Roman" pitchFamily="18" charset="0"/>
                <a:cs typeface="Arial" pitchFamily="34" charset="0"/>
              </a:rPr>
              <a:t>Хөрмәтле укытучыларга багышланган бәйрәм Ф.Яруллинның  мөгаллимнәр гимнына әйләнгән  шигыре белән исемләнде. Бу бәйрәмне үткәрү ел саен 10 класс укучыларына йөкләнә. Бу уку елында әлеге класста 2генә укучы булу күңелгә шик салган иде.  Ничек әзерләнерләр, оештырып чыга алырлармы?  Бәйрәм башлануга хафалануымның юкка булуын аңладым.  Төрле телевизион тапшырулардан өзекләр формасында әзерләнгән бәйрәм  чын  мәг</a:t>
            </a:r>
            <a:r>
              <a:rPr lang="ru-RU" sz="1200" dirty="0" err="1" smtClean="0">
                <a:solidFill>
                  <a:srgbClr val="7030A0"/>
                </a:solidFill>
                <a:latin typeface="Times New Roman" pitchFamily="18" charset="0"/>
                <a:cs typeface="Arial" pitchFamily="34" charset="0"/>
              </a:rPr>
              <a:t>ъ</a:t>
            </a:r>
            <a:r>
              <a:rPr lang="tt-RU" sz="1200" dirty="0" smtClean="0">
                <a:solidFill>
                  <a:srgbClr val="7030A0"/>
                </a:solidFill>
                <a:latin typeface="Times New Roman" pitchFamily="18" charset="0"/>
                <a:cs typeface="Arial" pitchFamily="34" charset="0"/>
              </a:rPr>
              <a:t>нәсендә зур БӘЙРӘМ иде.  “Хәбәрләр” чыгарылышын “Әйбәт гайбәт “ тапшыруы алыштырды, һава торышы  белән танышкач, “Безне таныйсызмы”  рубрикасы дәвам итте.  Мәктәптә укучы 85 укучының барсы да сәхнәгә күтәрелде бу көнне.  Чыгышлар төрлелеге, күмәклеге белән аерылып торды.  Без , укытучылар, рәхәтләнеп ял иттек, укучыларыбызның фантазиясенә сокландык. Бәйрәмне оештыручы класс җитәкчесе Сафина С.З., 10 класс укучыларына чиксез рәхмәт.</a:t>
            </a:r>
          </a:p>
          <a:p>
            <a:pPr marL="0" marR="0" lvl="0" indent="0" algn="l" defTabSz="914400" rtl="0" eaLnBrk="1" fontAlgn="base" latinLnBrk="0" hangingPunct="1">
              <a:lnSpc>
                <a:spcPct val="100000"/>
              </a:lnSpc>
              <a:buClrTx/>
              <a:buSzTx/>
              <a:buFontTx/>
              <a:buNone/>
              <a:tabLst/>
            </a:pPr>
            <a:r>
              <a:rPr lang="tt-RU" sz="1200" dirty="0" smtClean="0">
                <a:solidFill>
                  <a:srgbClr val="7030A0"/>
                </a:solidFill>
                <a:latin typeface="Times New Roman" pitchFamily="18" charset="0"/>
                <a:cs typeface="Arial" pitchFamily="34" charset="0"/>
              </a:rPr>
              <a:t>   Тәрбия эшләре буенча директор урынбасары Измайлова Г.М.</a:t>
            </a:r>
          </a:p>
          <a:p>
            <a:pPr marL="0" marR="0" lvl="0" indent="0" algn="l" defTabSz="914400" rtl="0" eaLnBrk="1" fontAlgn="base" latinLnBrk="0" hangingPunct="1">
              <a:lnSpc>
                <a:spcPct val="100000"/>
              </a:lnSpc>
              <a:buClrTx/>
              <a:buSzTx/>
              <a:buFontTx/>
              <a:buNone/>
              <a:tabLst/>
            </a:pPr>
            <a:endParaRPr kumimoji="0" lang="tt-RU" sz="1200" i="0" u="none" strike="noStrike" cap="none" normalizeH="0" baseline="0" dirty="0" smtClean="0">
              <a:ln>
                <a:noFill/>
              </a:ln>
              <a:solidFill>
                <a:srgbClr val="7030A0"/>
              </a:solidFill>
              <a:effectLst/>
              <a:latin typeface="Times New Roman" pitchFamily="18" charset="0"/>
              <a:cs typeface="Arial" pitchFamily="34" charset="0"/>
            </a:endParaRPr>
          </a:p>
          <a:p>
            <a:pPr marL="0" marR="0" lvl="0" indent="0" algn="l" defTabSz="914400" rtl="0" eaLnBrk="1" fontAlgn="base" latinLnBrk="0" hangingPunct="1">
              <a:lnSpc>
                <a:spcPct val="100000"/>
              </a:lnSpc>
              <a:buClrTx/>
              <a:buSzTx/>
              <a:buFontTx/>
              <a:buNone/>
              <a:tabLst/>
            </a:pPr>
            <a:endParaRPr kumimoji="0" lang="tt-RU" sz="1400" i="0" u="none" strike="noStrike" cap="none" normalizeH="0" baseline="0" dirty="0" smtClean="0">
              <a:ln>
                <a:noFill/>
              </a:ln>
              <a:solidFill>
                <a:schemeClr val="tx2">
                  <a:lumMod val="75000"/>
                </a:schemeClr>
              </a:solidFill>
              <a:effectLst/>
              <a:latin typeface="Times New Roman" pitchFamily="18" charset="0"/>
              <a:cs typeface="Arial" pitchFamily="34" charset="0"/>
            </a:endParaRPr>
          </a:p>
          <a:p>
            <a:pPr marL="0" marR="0" lvl="0" indent="0" algn="l" defTabSz="914400" rtl="0" eaLnBrk="1" fontAlgn="base" latinLnBrk="0" hangingPunct="1">
              <a:lnSpc>
                <a:spcPct val="100000"/>
              </a:lnSpc>
              <a:buClrTx/>
              <a:buSzTx/>
              <a:buFontTx/>
              <a:buNone/>
              <a:tabLst/>
            </a:pPr>
            <a:endParaRPr kumimoji="0" lang="tt-RU" sz="1400" b="1" i="0" u="none" strike="noStrike" cap="none" normalizeH="0" baseline="0" dirty="0" smtClean="0">
              <a:ln>
                <a:noFill/>
              </a:ln>
              <a:solidFill>
                <a:srgbClr val="7030A0"/>
              </a:solidFill>
              <a:effectLst/>
              <a:latin typeface="Times New Roman" pitchFamily="18" charset="0"/>
              <a:cs typeface="Arial" pitchFamily="34" charset="0"/>
            </a:endParaRPr>
          </a:p>
          <a:p>
            <a:pPr marL="0" marR="0" lvl="0" indent="0" algn="l" defTabSz="914400" rtl="0" eaLnBrk="1" fontAlgn="base" latinLnBrk="0" hangingPunct="1">
              <a:lnSpc>
                <a:spcPct val="100000"/>
              </a:lnSpc>
              <a:buClrTx/>
              <a:buSzTx/>
              <a:buFontTx/>
              <a:buNone/>
              <a:tabLst/>
            </a:pPr>
            <a:r>
              <a:rPr kumimoji="0" lang="tt-RU" sz="1200" b="0" i="0" u="none" strike="noStrike" cap="none" normalizeH="0" baseline="0" dirty="0" smtClean="0">
                <a:ln>
                  <a:noFill/>
                </a:ln>
                <a:solidFill>
                  <a:srgbClr val="222222"/>
                </a:solidFill>
                <a:effectLst/>
                <a:latin typeface="Times New Roman" pitchFamily="18" charset="0"/>
                <a:cs typeface="Arial" pitchFamily="34" charset="0"/>
              </a:rPr>
              <a:t>      </a:t>
            </a:r>
          </a:p>
          <a:p>
            <a:pPr marL="0" marR="0" lvl="0" indent="0" algn="l" defTabSz="914400" rtl="0" eaLnBrk="1" fontAlgn="base" latinLnBrk="0" hangingPunct="1">
              <a:lnSpc>
                <a:spcPct val="100000"/>
              </a:lnSpc>
              <a:buClrTx/>
              <a:buSzTx/>
              <a:buFontTx/>
              <a:buNone/>
              <a:tabLst/>
            </a:pPr>
            <a:r>
              <a:rPr kumimoji="0" lang="tt-RU" sz="18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Горизонтальный свиток 9"/>
          <p:cNvSpPr/>
          <p:nvPr/>
        </p:nvSpPr>
        <p:spPr>
          <a:xfrm>
            <a:off x="724282" y="4924"/>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a:t>
            </a:r>
            <a:r>
              <a:rPr lang="en-US" sz="1200" dirty="0" smtClean="0">
                <a:solidFill>
                  <a:schemeClr val="tx1"/>
                </a:solidFill>
                <a:latin typeface="Times New Roman" pitchFamily="18" charset="0"/>
                <a:cs typeface="Times New Roman" pitchFamily="18" charset="0"/>
              </a:rPr>
              <a:t>6</a:t>
            </a:r>
            <a:r>
              <a:rPr lang="tt-RU" sz="1200" dirty="0" smtClean="0">
                <a:solidFill>
                  <a:schemeClr val="tx1"/>
                </a:solidFill>
                <a:latin typeface="Times New Roman" pitchFamily="18" charset="0"/>
                <a:cs typeface="Times New Roman" pitchFamily="18" charset="0"/>
              </a:rPr>
              <a:t> ел       Октябрь  № 2       2 бит</a:t>
            </a:r>
            <a:endParaRPr lang="ru-RU" sz="1200" dirty="0">
              <a:solidFill>
                <a:schemeClr val="tx1"/>
              </a:solidFill>
              <a:latin typeface="Times New Roman" pitchFamily="18" charset="0"/>
              <a:cs typeface="Times New Roman" pitchFamily="18" charset="0"/>
            </a:endParaRPr>
          </a:p>
        </p:txBody>
      </p:sp>
      <p:pic>
        <p:nvPicPr>
          <p:cNvPr id="9218" name="Picture 2" descr="https://edu.tatar.ru/upload/news/1205583.jpg"/>
          <p:cNvPicPr>
            <a:picLocks noChangeAspect="1" noChangeArrowheads="1"/>
          </p:cNvPicPr>
          <p:nvPr/>
        </p:nvPicPr>
        <p:blipFill>
          <a:blip r:embed="rId3" cstate="print"/>
          <a:srcRect/>
          <a:stretch>
            <a:fillRect/>
          </a:stretch>
        </p:blipFill>
        <p:spPr bwMode="auto">
          <a:xfrm>
            <a:off x="260648" y="1691680"/>
            <a:ext cx="3016955" cy="1988449"/>
          </a:xfrm>
          <a:prstGeom prst="rect">
            <a:avLst/>
          </a:prstGeom>
          <a:noFill/>
        </p:spPr>
      </p:pic>
      <p:sp>
        <p:nvSpPr>
          <p:cNvPr id="12" name="Прямоугольник 11"/>
          <p:cNvSpPr/>
          <p:nvPr/>
        </p:nvSpPr>
        <p:spPr>
          <a:xfrm>
            <a:off x="0" y="683568"/>
            <a:ext cx="6858000" cy="769441"/>
          </a:xfrm>
          <a:prstGeom prst="rect">
            <a:avLst/>
          </a:prstGeom>
          <a:noFill/>
        </p:spPr>
        <p:txBody>
          <a:bodyPr wrap="square" lIns="91440" tIns="45720" rIns="91440" bIns="45720">
            <a:spAutoFit/>
          </a:bodyPr>
          <a:lstStyle/>
          <a:p>
            <a:pPr algn="ctr"/>
            <a:r>
              <a:rPr lang="ru-RU" sz="4400" b="1" kern="10"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a:cs typeface="Times New Roman"/>
              </a:rPr>
              <a:t>«Ай»да </a:t>
            </a:r>
            <a:r>
              <a:rPr lang="ru-RU" sz="4400" b="1" kern="10" cap="none" spc="0"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a:cs typeface="Times New Roman"/>
              </a:rPr>
              <a:t>ниләр </a:t>
            </a:r>
            <a:r>
              <a:rPr lang="ru-RU" sz="4400" b="1" kern="10"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a:cs typeface="Times New Roman"/>
              </a:rPr>
              <a:t>бар </a:t>
            </a:r>
            <a:r>
              <a:rPr lang="ru-RU" sz="4400" b="1" kern="10" cap="none" spc="0"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a:cs typeface="Times New Roman"/>
              </a:rPr>
              <a:t>икән</a:t>
            </a:r>
            <a:r>
              <a:rPr lang="ru-RU" sz="4400" b="1" kern="10"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a:cs typeface="Times New Roman"/>
              </a:rPr>
              <a:t>»</a:t>
            </a:r>
            <a:endParaRPr lang="ru-RU" sz="4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pic>
        <p:nvPicPr>
          <p:cNvPr id="9220" name="Picture 4" descr="https://edu.tatar.ru/upload/news/1209715.jpg"/>
          <p:cNvPicPr>
            <a:picLocks noChangeAspect="1" noChangeArrowheads="1"/>
          </p:cNvPicPr>
          <p:nvPr/>
        </p:nvPicPr>
        <p:blipFill>
          <a:blip r:embed="rId4" cstate="print"/>
          <a:srcRect/>
          <a:stretch>
            <a:fillRect/>
          </a:stretch>
        </p:blipFill>
        <p:spPr bwMode="auto">
          <a:xfrm>
            <a:off x="3501008" y="6516216"/>
            <a:ext cx="3128620" cy="20620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 xmlns:p14="http://schemas.microsoft.com/office/powerpoint/2010/main" val="34787918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6640" y="590328"/>
            <a:ext cx="3138148" cy="3549624"/>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buClrTx/>
              <a:buSzTx/>
              <a:buFontTx/>
              <a:buNone/>
              <a:tabLst/>
            </a:pPr>
            <a:r>
              <a:rPr kumimoji="0" lang="tt-RU" sz="1400" b="1" i="0" u="none" strike="noStrike" cap="none" normalizeH="0" baseline="0" dirty="0" smtClean="0">
                <a:ln>
                  <a:noFill/>
                </a:ln>
                <a:solidFill>
                  <a:srgbClr val="002060"/>
                </a:solidFill>
                <a:effectLst/>
                <a:latin typeface="Times New Roman" pitchFamily="18" charset="0"/>
                <a:cs typeface="Times New Roman" panose="02020603050405020304" pitchFamily="18" charset="0"/>
              </a:rPr>
              <a:t>Без-эзтабарлар</a:t>
            </a:r>
          </a:p>
          <a:p>
            <a:pPr lvl="0" algn="just" fontAlgn="base"/>
            <a:r>
              <a:rPr lang="tt-RU" sz="1200" dirty="0" smtClean="0">
                <a:solidFill>
                  <a:srgbClr val="002060"/>
                </a:solidFill>
                <a:latin typeface="Times New Roman" pitchFamily="18" charset="0"/>
                <a:cs typeface="Times New Roman" panose="02020603050405020304" pitchFamily="18" charset="0"/>
              </a:rPr>
              <a:t>       12 октяб</a:t>
            </a:r>
            <a:r>
              <a:rPr lang="ru-RU" sz="1200" dirty="0" err="1" smtClean="0">
                <a:solidFill>
                  <a:srgbClr val="002060"/>
                </a:solidFill>
                <a:latin typeface="Times New Roman" pitchFamily="18" charset="0"/>
                <a:cs typeface="Times New Roman" panose="02020603050405020304" pitchFamily="18" charset="0"/>
              </a:rPr>
              <a:t>рь</a:t>
            </a:r>
            <a:r>
              <a:rPr lang="ru-RU" sz="1200" dirty="0" smtClean="0">
                <a:solidFill>
                  <a:srgbClr val="002060"/>
                </a:solidFill>
                <a:latin typeface="Times New Roman" pitchFamily="18" charset="0"/>
                <a:cs typeface="Times New Roman" panose="02020603050405020304" pitchFamily="18" charset="0"/>
              </a:rPr>
              <a:t> </a:t>
            </a:r>
            <a:r>
              <a:rPr lang="tt-RU" sz="1200" dirty="0" smtClean="0">
                <a:solidFill>
                  <a:srgbClr val="002060"/>
                </a:solidFill>
                <a:latin typeface="Times New Roman" pitchFamily="18" charset="0"/>
                <a:cs typeface="Times New Roman" panose="02020603050405020304" pitchFamily="18" charset="0"/>
              </a:rPr>
              <a:t>көнне 2  класс укучылары эзтабарлар сафына кабул ителде. Укучылар төрле сынаулар уздылар, эзтабар вәг</a:t>
            </a:r>
            <a:r>
              <a:rPr lang="ru-RU" sz="1200" dirty="0" err="1" smtClean="0">
                <a:solidFill>
                  <a:srgbClr val="002060"/>
                </a:solidFill>
                <a:latin typeface="Times New Roman" pitchFamily="18" charset="0"/>
                <a:cs typeface="Times New Roman" panose="02020603050405020304" pitchFamily="18" charset="0"/>
              </a:rPr>
              <a:t>ъдәсе</a:t>
            </a:r>
            <a:r>
              <a:rPr lang="ru-RU" sz="1200" dirty="0" smtClean="0">
                <a:solidFill>
                  <a:srgbClr val="002060"/>
                </a:solidFill>
                <a:latin typeface="Times New Roman" pitchFamily="18" charset="0"/>
                <a:cs typeface="Times New Roman" panose="02020603050405020304" pitchFamily="18" charset="0"/>
              </a:rPr>
              <a:t> </a:t>
            </a:r>
            <a:r>
              <a:rPr lang="ru-RU" sz="1200" dirty="0" err="1" smtClean="0">
                <a:solidFill>
                  <a:srgbClr val="002060"/>
                </a:solidFill>
                <a:latin typeface="Times New Roman" pitchFamily="18" charset="0"/>
                <a:cs typeface="Times New Roman" panose="02020603050405020304" pitchFamily="18" charset="0"/>
              </a:rPr>
              <a:t>бирделәр</a:t>
            </a:r>
            <a:r>
              <a:rPr lang="ru-RU" sz="1200" dirty="0" smtClean="0">
                <a:solidFill>
                  <a:srgbClr val="002060"/>
                </a:solidFill>
                <a:latin typeface="Times New Roman" pitchFamily="18" charset="0"/>
                <a:cs typeface="Times New Roman" panose="02020603050405020304" pitchFamily="18" charset="0"/>
              </a:rPr>
              <a:t>.</a:t>
            </a:r>
          </a:p>
          <a:p>
            <a:pPr lvl="0" algn="just" fontAlgn="base"/>
            <a:r>
              <a:rPr lang="ru-RU" sz="1200" dirty="0">
                <a:solidFill>
                  <a:srgbClr val="002060"/>
                </a:solidFill>
                <a:latin typeface="Times New Roman" pitchFamily="18" charset="0"/>
                <a:cs typeface="Times New Roman" panose="02020603050405020304" pitchFamily="18" charset="0"/>
              </a:rPr>
              <a:t> </a:t>
            </a:r>
            <a:r>
              <a:rPr lang="ru-RU" sz="1200" dirty="0" smtClean="0">
                <a:solidFill>
                  <a:srgbClr val="002060"/>
                </a:solidFill>
                <a:latin typeface="Times New Roman" pitchFamily="18" charset="0"/>
                <a:cs typeface="Times New Roman" panose="02020603050405020304" pitchFamily="18" charset="0"/>
              </a:rPr>
              <a:t>       «</a:t>
            </a:r>
            <a:r>
              <a:rPr lang="tt-RU" sz="1200" dirty="0" smtClean="0">
                <a:solidFill>
                  <a:srgbClr val="002060"/>
                </a:solidFill>
                <a:latin typeface="Times New Roman" pitchFamily="18" charset="0"/>
                <a:cs typeface="Times New Roman" panose="02020603050405020304" pitchFamily="18" charset="0"/>
              </a:rPr>
              <a:t> </a:t>
            </a:r>
            <a:r>
              <a:rPr lang="tt-RU" sz="1200" dirty="0">
                <a:solidFill>
                  <a:srgbClr val="002060"/>
                </a:solidFill>
                <a:latin typeface="Times New Roman" panose="02020603050405020304" pitchFamily="18" charset="0"/>
                <a:cs typeface="Times New Roman" panose="02020603050405020304" pitchFamily="18" charset="0"/>
              </a:rPr>
              <a:t>Күп белер, күпкә өйрәнер өчен сезгә дәресләрдә бик игътибарлы булырга, тырышып укырга </a:t>
            </a:r>
            <a:r>
              <a:rPr lang="tt-RU" sz="1200" dirty="0" smtClean="0">
                <a:solidFill>
                  <a:srgbClr val="002060"/>
                </a:solidFill>
                <a:latin typeface="Times New Roman" panose="02020603050405020304" pitchFamily="18" charset="0"/>
                <a:cs typeface="Times New Roman" panose="02020603050405020304" pitchFamily="18" charset="0"/>
              </a:rPr>
              <a:t>кирәк. Туган </a:t>
            </a:r>
            <a:r>
              <a:rPr lang="tt-RU" sz="1200" dirty="0">
                <a:solidFill>
                  <a:srgbClr val="002060"/>
                </a:solidFill>
                <a:latin typeface="Times New Roman" panose="02020603050405020304" pitchFamily="18" charset="0"/>
                <a:cs typeface="Times New Roman" panose="02020603050405020304" pitchFamily="18" charset="0"/>
              </a:rPr>
              <a:t>авылыбызны, әти-әниләрегезне, туганнарыгызны </a:t>
            </a:r>
            <a:r>
              <a:rPr lang="tt-RU" sz="1200" dirty="0" smtClean="0">
                <a:solidFill>
                  <a:srgbClr val="002060"/>
                </a:solidFill>
                <a:latin typeface="Times New Roman" panose="02020603050405020304" pitchFamily="18" charset="0"/>
                <a:cs typeface="Times New Roman" panose="02020603050405020304" pitchFamily="18" charset="0"/>
              </a:rPr>
              <a:t> </a:t>
            </a:r>
            <a:r>
              <a:rPr lang="tt-RU" sz="1200" dirty="0">
                <a:solidFill>
                  <a:srgbClr val="002060"/>
                </a:solidFill>
                <a:latin typeface="Times New Roman" panose="02020603050405020304" pitchFamily="18" charset="0"/>
                <a:cs typeface="Times New Roman" panose="02020603050405020304" pitchFamily="18" charset="0"/>
              </a:rPr>
              <a:t>яратыгыз. Өлкәннәрне хөрмәт итәргә өйрәнегез, олыны олы, кечене кече итә </a:t>
            </a:r>
            <a:r>
              <a:rPr lang="tt-RU" sz="1200" dirty="0" smtClean="0">
                <a:solidFill>
                  <a:srgbClr val="002060"/>
                </a:solidFill>
                <a:latin typeface="Times New Roman" panose="02020603050405020304" pitchFamily="18" charset="0"/>
                <a:cs typeface="Times New Roman" panose="02020603050405020304" pitchFamily="18" charset="0"/>
              </a:rPr>
              <a:t>белегез”,-диде яш</a:t>
            </a:r>
            <a:r>
              <a:rPr lang="ru-RU" sz="1200" dirty="0" smtClean="0">
                <a:solidFill>
                  <a:srgbClr val="002060"/>
                </a:solidFill>
                <a:latin typeface="Times New Roman" panose="02020603050405020304" pitchFamily="18" charset="0"/>
                <a:cs typeface="Times New Roman" panose="02020603050405020304" pitchFamily="18" charset="0"/>
              </a:rPr>
              <a:t>ь</a:t>
            </a:r>
            <a:r>
              <a:rPr lang="tt-RU" sz="1200" dirty="0" smtClean="0">
                <a:solidFill>
                  <a:srgbClr val="002060"/>
                </a:solidFill>
                <a:latin typeface="Times New Roman" panose="02020603050405020304" pitchFamily="18" charset="0"/>
                <a:cs typeface="Times New Roman" panose="02020603050405020304" pitchFamily="18" charset="0"/>
              </a:rPr>
              <a:t> эзтабарларга педагог-оештыручы Әнисә Әюповна.</a:t>
            </a:r>
          </a:p>
          <a:p>
            <a:pPr lvl="0" algn="just" fontAlgn="base"/>
            <a:r>
              <a:rPr lang="tt-RU" sz="1200" dirty="0">
                <a:solidFill>
                  <a:srgbClr val="002060"/>
                </a:solidFill>
                <a:latin typeface="Times New Roman" panose="02020603050405020304" pitchFamily="18" charset="0"/>
                <a:cs typeface="Times New Roman" panose="02020603050405020304" pitchFamily="18" charset="0"/>
              </a:rPr>
              <a:t> </a:t>
            </a:r>
            <a:r>
              <a:rPr lang="tt-RU" sz="1200" dirty="0" smtClean="0">
                <a:solidFill>
                  <a:srgbClr val="002060"/>
                </a:solidFill>
                <a:latin typeface="Times New Roman" panose="02020603050405020304" pitchFamily="18" charset="0"/>
                <a:cs typeface="Times New Roman" panose="02020603050405020304" pitchFamily="18" charset="0"/>
              </a:rPr>
              <a:t>     Ә эзтабарлар бүген үзләрененң муенына бәйләнгән галстукка тап төшермәскә, эзтабар кагыйдәләрен төгәл үтәргә вәг</a:t>
            </a:r>
            <a:r>
              <a:rPr lang="ru-RU" sz="1200" dirty="0" smtClean="0">
                <a:solidFill>
                  <a:srgbClr val="002060"/>
                </a:solidFill>
                <a:latin typeface="Times New Roman" panose="02020603050405020304" pitchFamily="18" charset="0"/>
                <a:cs typeface="Times New Roman" panose="02020603050405020304" pitchFamily="18" charset="0"/>
              </a:rPr>
              <a:t>ъ</a:t>
            </a:r>
            <a:r>
              <a:rPr lang="tt-RU" sz="1200" dirty="0" smtClean="0">
                <a:solidFill>
                  <a:srgbClr val="002060"/>
                </a:solidFill>
                <a:latin typeface="Times New Roman" panose="02020603050405020304" pitchFamily="18" charset="0"/>
                <a:cs typeface="Times New Roman" panose="02020603050405020304" pitchFamily="18" charset="0"/>
              </a:rPr>
              <a:t>дә бирделәр.</a:t>
            </a:r>
          </a:p>
          <a:p>
            <a:pPr lvl="0" algn="ctr" fontAlgn="base"/>
            <a:r>
              <a:rPr kumimoji="0" lang="tt-RU" sz="1200" b="0" i="0" u="none" strike="noStrike" cap="none" normalizeH="0" baseline="0" dirty="0" smtClean="0">
                <a:ln>
                  <a:noFill/>
                </a:ln>
                <a:solidFill>
                  <a:srgbClr val="002060"/>
                </a:solidFill>
                <a:effectLst/>
                <a:latin typeface="Times New Roman" pitchFamily="18" charset="0"/>
                <a:cs typeface="Times New Roman" panose="02020603050405020304" pitchFamily="18" charset="0"/>
              </a:rPr>
              <a:t>Шайхеразиева Ф.В., 2 класс җитәкчесе</a:t>
            </a:r>
            <a:r>
              <a:rPr kumimoji="0" lang="tt-RU" sz="1200" b="0" i="0" u="none" strike="noStrike" cap="none" normalizeH="0" baseline="0" dirty="0" smtClean="0">
                <a:ln>
                  <a:noFill/>
                </a:ln>
                <a:solidFill>
                  <a:srgbClr val="222222"/>
                </a:solidFill>
                <a:effectLst/>
                <a:latin typeface="Times New Roman" pitchFamily="18" charset="0"/>
                <a:cs typeface="Times New Roman" panose="02020603050405020304" pitchFamily="18" charset="0"/>
              </a:rPr>
              <a:t>.</a:t>
            </a:r>
          </a:p>
          <a:p>
            <a:pPr marL="0" marR="0" lvl="0" indent="0" algn="ctr" defTabSz="914400" rtl="0" eaLnBrk="1" fontAlgn="base" latinLnBrk="0" hangingPunct="1">
              <a:lnSpc>
                <a:spcPct val="100000"/>
              </a:lnSpc>
              <a:buClrTx/>
              <a:buSzTx/>
              <a:buFontTx/>
              <a:buNone/>
              <a:tabLst/>
            </a:pPr>
            <a:endParaRPr kumimoji="0" lang="ru-RU"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5" name="Горизонтальный свиток 4"/>
          <p:cNvSpPr/>
          <p:nvPr/>
        </p:nvSpPr>
        <p:spPr>
          <a:xfrm>
            <a:off x="564468" y="0"/>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  Октябрь     №2         3  бит</a:t>
            </a:r>
            <a:endParaRPr lang="ru-RU" sz="1200" dirty="0">
              <a:solidFill>
                <a:schemeClr val="tx1"/>
              </a:solidFill>
              <a:latin typeface="Times New Roman" pitchFamily="18" charset="0"/>
              <a:cs typeface="Times New Roman" pitchFamily="18" charset="0"/>
            </a:endParaRPr>
          </a:p>
        </p:txBody>
      </p:sp>
      <p:sp>
        <p:nvSpPr>
          <p:cNvPr id="6" name="AutoShape 2" descr="https://docviewer.yandex.ru/htmlimage?id=5azz-b84vm2ntndlscdrtq5glwdsyks2i30bo6ox8n1kjv4f0jnz7l74x0ocjrb7x5j0q9edfaehz7sea2hn8w4mcgidpgt92ny0f8wt&amp;name=result_html_m54efe5f8.jpg&amp;uid=26878330"/>
          <p:cNvSpPr>
            <a:spLocks noChangeAspect="1" noChangeArrowheads="1"/>
          </p:cNvSpPr>
          <p:nvPr/>
        </p:nvSpPr>
        <p:spPr bwMode="auto">
          <a:xfrm>
            <a:off x="63500" y="-136525"/>
            <a:ext cx="2828925" cy="212407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471164" y="613321"/>
            <a:ext cx="2837920" cy="187044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Скругленный прямоугольник 2"/>
          <p:cNvSpPr/>
          <p:nvPr/>
        </p:nvSpPr>
        <p:spPr>
          <a:xfrm>
            <a:off x="3487799" y="2195736"/>
            <a:ext cx="3168352" cy="230425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7030A0"/>
                </a:solidFill>
                <a:latin typeface="Times New Roman" panose="02020603050405020304" pitchFamily="18" charset="0"/>
                <a:cs typeface="Times New Roman" panose="02020603050405020304" pitchFamily="18" charset="0"/>
              </a:rPr>
              <a:t>“Уңыш” бәйрәме</a:t>
            </a:r>
          </a:p>
          <a:p>
            <a:pPr algn="just"/>
            <a:r>
              <a:rPr lang="tt-RU" sz="1200" dirty="0" smtClean="0">
                <a:solidFill>
                  <a:srgbClr val="7030A0"/>
                </a:solidFill>
                <a:latin typeface="Times New Roman" panose="02020603050405020304" pitchFamily="18" charset="0"/>
                <a:cs typeface="Times New Roman" panose="02020603050405020304" pitchFamily="18" charset="0"/>
              </a:rPr>
              <a:t>     Октябр</a:t>
            </a:r>
            <a:r>
              <a:rPr lang="ru-RU" sz="1200" dirty="0" smtClean="0">
                <a:solidFill>
                  <a:srgbClr val="7030A0"/>
                </a:solidFill>
                <a:latin typeface="Times New Roman" panose="02020603050405020304" pitchFamily="18" charset="0"/>
                <a:cs typeface="Times New Roman" panose="02020603050405020304" pitchFamily="18" charset="0"/>
              </a:rPr>
              <a:t>ь </a:t>
            </a:r>
            <a:r>
              <a:rPr lang="ru-RU" sz="1200" dirty="0" err="1" smtClean="0">
                <a:solidFill>
                  <a:srgbClr val="7030A0"/>
                </a:solidFill>
                <a:latin typeface="Times New Roman" panose="02020603050405020304" pitchFamily="18" charset="0"/>
                <a:cs typeface="Times New Roman" panose="02020603050405020304" pitchFamily="18" charset="0"/>
              </a:rPr>
              <a:t>ае</a:t>
            </a:r>
            <a:r>
              <a:rPr lang="ru-RU" sz="1200" dirty="0" smtClean="0">
                <a:solidFill>
                  <a:srgbClr val="7030A0"/>
                </a:solidFill>
                <a:latin typeface="Times New Roman" panose="02020603050405020304" pitchFamily="18" charset="0"/>
                <a:cs typeface="Times New Roman" panose="02020603050405020304" pitchFamily="18" charset="0"/>
              </a:rPr>
              <a:t>-</a:t>
            </a:r>
            <a:r>
              <a:rPr lang="tt-RU" sz="1200" dirty="0" smtClean="0">
                <a:solidFill>
                  <a:srgbClr val="7030A0"/>
                </a:solidFill>
                <a:latin typeface="Times New Roman" panose="02020603050405020304" pitchFamily="18" charset="0"/>
                <a:cs typeface="Times New Roman" panose="02020603050405020304" pitchFamily="18" charset="0"/>
              </a:rPr>
              <a:t>җәй буе үстерелгән уңышны җыеп, урнаштыру вакыты. Нәк</a:t>
            </a:r>
            <a:r>
              <a:rPr lang="ru-RU" sz="1200" dirty="0" smtClean="0">
                <a:solidFill>
                  <a:srgbClr val="7030A0"/>
                </a:solidFill>
                <a:latin typeface="Times New Roman" panose="02020603050405020304" pitchFamily="18" charset="0"/>
                <a:cs typeface="Times New Roman" panose="02020603050405020304" pitchFamily="18" charset="0"/>
              </a:rPr>
              <a:t>ъ</a:t>
            </a:r>
            <a:r>
              <a:rPr lang="tt-RU" sz="1200" dirty="0" smtClean="0">
                <a:solidFill>
                  <a:srgbClr val="7030A0"/>
                </a:solidFill>
                <a:latin typeface="Times New Roman" panose="02020603050405020304" pitchFamily="18" charset="0"/>
                <a:cs typeface="Times New Roman" panose="02020603050405020304" pitchFamily="18" charset="0"/>
              </a:rPr>
              <a:t> шушы вакытта мәктәбебездә дә “Уңыш” бәйрәмнәре уза. Бәйрәмдә укучылар көзге муллык турында сөйлиләр, төрле табышмакларның җавапларын табалар, күңелле уеннар уйныйлар. </a:t>
            </a:r>
          </a:p>
          <a:p>
            <a:pPr algn="just"/>
            <a:r>
              <a:rPr lang="tt-RU" sz="1200" dirty="0">
                <a:solidFill>
                  <a:srgbClr val="7030A0"/>
                </a:solidFill>
                <a:latin typeface="Times New Roman" panose="02020603050405020304" pitchFamily="18" charset="0"/>
                <a:cs typeface="Times New Roman" panose="02020603050405020304" pitchFamily="18" charset="0"/>
              </a:rPr>
              <a:t> </a:t>
            </a:r>
            <a:r>
              <a:rPr lang="tt-RU" sz="1200" dirty="0" smtClean="0">
                <a:solidFill>
                  <a:srgbClr val="7030A0"/>
                </a:solidFill>
                <a:latin typeface="Times New Roman" panose="02020603050405020304" pitchFamily="18" charset="0"/>
                <a:cs typeface="Times New Roman" panose="02020603050405020304" pitchFamily="18" charset="0"/>
              </a:rPr>
              <a:t>     Бу уку елында да 1-4 класста “Сөмбелә”, ә 5-7 классларда “Уңыш” бәйрәмнәре бик күңелле узды.</a:t>
            </a:r>
            <a:endParaRPr lang="ru-RU" sz="1200" dirty="0">
              <a:solidFill>
                <a:srgbClr val="7030A0"/>
              </a:solidFill>
              <a:latin typeface="Times New Roman" panose="02020603050405020304" pitchFamily="18" charset="0"/>
              <a:cs typeface="Times New Roman" panose="02020603050405020304" pitchFamily="18" charset="0"/>
            </a:endParaRPr>
          </a:p>
        </p:txBody>
      </p:sp>
      <p:sp>
        <p:nvSpPr>
          <p:cNvPr id="4" name="AutoShape 2" descr="https://edu.tatar.ru/upload/news/1230131.jpg"/>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7" name="Picture 3" descr="C:\Users\Рамзия\Desktop\123013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8742" y="4283968"/>
            <a:ext cx="2949845" cy="1944216"/>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C:\Users\Рамзия\Desktop\1230146.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771191" y="4499992"/>
            <a:ext cx="2794000" cy="18415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9" name="Picture 5" descr="C:\Users\Рамзия\Desktop\1230917.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04664" y="6732240"/>
            <a:ext cx="2669638" cy="165618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Прямоугольник 6"/>
          <p:cNvSpPr/>
          <p:nvPr/>
        </p:nvSpPr>
        <p:spPr>
          <a:xfrm>
            <a:off x="651578" y="6257900"/>
            <a:ext cx="2448271" cy="42453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err="1" smtClean="0">
                <a:solidFill>
                  <a:srgbClr val="002060"/>
                </a:solidFill>
                <a:latin typeface="Times New Roman" panose="02020603050405020304" pitchFamily="18" charset="0"/>
                <a:cs typeface="Times New Roman" panose="02020603050405020304" pitchFamily="18" charset="0"/>
              </a:rPr>
              <a:t>Башлангыч</a:t>
            </a:r>
            <a:r>
              <a:rPr lang="ru-RU" sz="1200" dirty="0" smtClean="0">
                <a:solidFill>
                  <a:srgbClr val="002060"/>
                </a:solidFill>
                <a:latin typeface="Times New Roman" panose="02020603050405020304" pitchFamily="18" charset="0"/>
                <a:cs typeface="Times New Roman" panose="02020603050405020304" pitchFamily="18" charset="0"/>
              </a:rPr>
              <a:t> класс </a:t>
            </a:r>
            <a:r>
              <a:rPr lang="ru-RU" sz="1200" dirty="0" err="1" smtClean="0">
                <a:solidFill>
                  <a:srgbClr val="002060"/>
                </a:solidFill>
                <a:latin typeface="Times New Roman" panose="02020603050405020304" pitchFamily="18" charset="0"/>
                <a:cs typeface="Times New Roman" panose="02020603050405020304" pitchFamily="18" charset="0"/>
              </a:rPr>
              <a:t>укучылары</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b="1" dirty="0" smtClean="0">
                <a:solidFill>
                  <a:srgbClr val="002060"/>
                </a:solidFill>
                <a:latin typeface="Times New Roman" panose="02020603050405020304" pitchFamily="18" charset="0"/>
                <a:cs typeface="Times New Roman" panose="02020603050405020304" pitchFamily="18" charset="0"/>
              </a:rPr>
              <a:t>«</a:t>
            </a:r>
            <a:r>
              <a:rPr lang="ru-RU" sz="1200" b="1" dirty="0" err="1" smtClean="0">
                <a:solidFill>
                  <a:srgbClr val="002060"/>
                </a:solidFill>
                <a:latin typeface="Times New Roman" panose="02020603050405020304" pitchFamily="18" charset="0"/>
                <a:cs typeface="Times New Roman" panose="02020603050405020304" pitchFamily="18" charset="0"/>
              </a:rPr>
              <a:t>Сөмбелә</a:t>
            </a:r>
            <a:r>
              <a:rPr lang="ru-RU" sz="1200" b="1"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бәйрәмендә</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3876837" y="6029300"/>
            <a:ext cx="2448271" cy="228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2"/>
                </a:solidFill>
                <a:latin typeface="Times New Roman" panose="02020603050405020304" pitchFamily="18" charset="0"/>
                <a:cs typeface="Times New Roman" panose="02020603050405020304" pitchFamily="18" charset="0"/>
              </a:rPr>
              <a:t>Сәхнәдә 5 класс укучылары</a:t>
            </a:r>
            <a:endParaRPr lang="ru-RU" sz="1200" dirty="0">
              <a:solidFill>
                <a:schemeClr val="tx2"/>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404664" y="8244408"/>
            <a:ext cx="2752091" cy="72008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2"/>
                </a:solidFill>
                <a:latin typeface="Times New Roman" panose="02020603050405020304" pitchFamily="18" charset="0"/>
                <a:cs typeface="Times New Roman" panose="02020603050405020304" pitchFamily="18" charset="0"/>
              </a:rPr>
              <a:t>Китапханәдә бик кызык икән! “Күбәләк” ясле-бакчасына йөрүчеләр китап иленә сәяхәт иттеләр</a:t>
            </a:r>
            <a:endParaRPr lang="ru-RU" sz="1200" dirty="0">
              <a:solidFill>
                <a:schemeClr val="tx2"/>
              </a:solidFill>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3487799" y="6366991"/>
            <a:ext cx="3124544" cy="266950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dirty="0" smtClean="0">
                <a:solidFill>
                  <a:srgbClr val="002060"/>
                </a:solidFill>
                <a:latin typeface="Times New Roman" panose="02020603050405020304" pitchFamily="18" charset="0"/>
                <a:cs typeface="Times New Roman" panose="02020603050405020304" pitchFamily="18" charset="0"/>
              </a:rPr>
              <a:t>Китапханәдә кунакта</a:t>
            </a:r>
          </a:p>
          <a:p>
            <a:pPr algn="just"/>
            <a:r>
              <a:rPr lang="tt-RU" sz="1200" dirty="0" smtClean="0">
                <a:solidFill>
                  <a:srgbClr val="002060"/>
                </a:solidFill>
                <a:latin typeface="Times New Roman" panose="02020603050405020304" pitchFamily="18" charset="0"/>
                <a:cs typeface="Times New Roman" panose="02020603050405020304" pitchFamily="18" charset="0"/>
              </a:rPr>
              <a:t>   Китапханә-могҗизалар дөн</a:t>
            </a:r>
            <a:r>
              <a:rPr lang="ru-RU" sz="1200" dirty="0" err="1" smtClean="0">
                <a:solidFill>
                  <a:srgbClr val="002060"/>
                </a:solidFill>
                <a:latin typeface="Times New Roman" panose="02020603050405020304" pitchFamily="18" charset="0"/>
                <a:cs typeface="Times New Roman" panose="02020603050405020304" pitchFamily="18" charset="0"/>
              </a:rPr>
              <a:t>ьясы</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Биредә</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үзеңне</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кызыксындырган</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барлык</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сорауларга</a:t>
            </a:r>
            <a:r>
              <a:rPr lang="ru-RU" sz="1200" dirty="0" smtClean="0">
                <a:solidFill>
                  <a:srgbClr val="002060"/>
                </a:solidFill>
                <a:latin typeface="Times New Roman" panose="02020603050405020304" pitchFamily="18" charset="0"/>
                <a:cs typeface="Times New Roman" panose="02020603050405020304" pitchFamily="18" charset="0"/>
              </a:rPr>
              <a:t> да </a:t>
            </a:r>
            <a:r>
              <a:rPr lang="ru-RU" sz="1200" dirty="0" err="1" smtClean="0">
                <a:solidFill>
                  <a:srgbClr val="002060"/>
                </a:solidFill>
                <a:latin typeface="Times New Roman" panose="02020603050405020304" pitchFamily="18" charset="0"/>
                <a:cs typeface="Times New Roman" panose="02020603050405020304" pitchFamily="18" charset="0"/>
              </a:rPr>
              <a:t>җавап</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табарга</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була</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Хайваннар</a:t>
            </a:r>
            <a:r>
              <a:rPr lang="ru-RU" sz="1200" dirty="0" smtClean="0">
                <a:solidFill>
                  <a:srgbClr val="002060"/>
                </a:solidFill>
                <a:latin typeface="Times New Roman" panose="02020603050405020304" pitchFamily="18" charset="0"/>
                <a:cs typeface="Times New Roman" panose="02020603050405020304" pitchFamily="18" charset="0"/>
              </a:rPr>
              <a:t> д</a:t>
            </a:r>
            <a:r>
              <a:rPr lang="tt-RU" sz="1200" dirty="0" smtClean="0">
                <a:solidFill>
                  <a:srgbClr val="002060"/>
                </a:solidFill>
                <a:latin typeface="Times New Roman" panose="02020603050405020304" pitchFamily="18" charset="0"/>
                <a:cs typeface="Times New Roman" panose="02020603050405020304" pitchFamily="18" charset="0"/>
              </a:rPr>
              <a:t>ө</a:t>
            </a:r>
            <a:r>
              <a:rPr lang="ru-RU" sz="1200" dirty="0" err="1" smtClean="0">
                <a:solidFill>
                  <a:srgbClr val="002060"/>
                </a:solidFill>
                <a:latin typeface="Times New Roman" panose="02020603050405020304" pitchFamily="18" charset="0"/>
                <a:cs typeface="Times New Roman" panose="02020603050405020304" pitchFamily="18" charset="0"/>
              </a:rPr>
              <a:t>ньясы</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белән кызыксынасыңмы, кошлар</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турында</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белергә телисеңме, </a:t>
            </a:r>
            <a:r>
              <a:rPr lang="ru-RU" sz="1200" dirty="0" smtClean="0">
                <a:solidFill>
                  <a:srgbClr val="002060"/>
                </a:solidFill>
                <a:latin typeface="Times New Roman" panose="02020603050405020304" pitchFamily="18" charset="0"/>
                <a:cs typeface="Times New Roman" panose="02020603050405020304" pitchFamily="18" charset="0"/>
              </a:rPr>
              <a:t>астрономия </a:t>
            </a:r>
            <a:r>
              <a:rPr lang="ru-RU" sz="1200" dirty="0" err="1" smtClean="0">
                <a:solidFill>
                  <a:srgbClr val="002060"/>
                </a:solidFill>
                <a:latin typeface="Times New Roman" panose="02020603050405020304" pitchFamily="18" charset="0"/>
                <a:cs typeface="Times New Roman" panose="02020603050405020304" pitchFamily="18" charset="0"/>
              </a:rPr>
              <a:t>иленә сәяхәт итәсеңме</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материклар</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буенча</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сорауларың бармы-китапханәгә </a:t>
            </a:r>
            <a:r>
              <a:rPr lang="ru-RU" sz="1200" dirty="0" smtClean="0">
                <a:solidFill>
                  <a:srgbClr val="002060"/>
                </a:solidFill>
                <a:latin typeface="Times New Roman" panose="02020603050405020304" pitchFamily="18" charset="0"/>
                <a:cs typeface="Times New Roman" panose="02020603050405020304" pitchFamily="18" charset="0"/>
              </a:rPr>
              <a:t>кил!. </a:t>
            </a:r>
            <a:r>
              <a:rPr lang="ru-RU" sz="1200" dirty="0" err="1" smtClean="0">
                <a:solidFill>
                  <a:srgbClr val="002060"/>
                </a:solidFill>
                <a:latin typeface="Times New Roman" panose="02020603050405020304" pitchFamily="18" charset="0"/>
                <a:cs typeface="Times New Roman" panose="02020603050405020304" pitchFamily="18" charset="0"/>
              </a:rPr>
              <a:t>Матур</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әдәбият</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көндәлек</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матбугат</a:t>
            </a:r>
            <a:r>
              <a:rPr lang="ru-RU" sz="1200" dirty="0" smtClean="0">
                <a:solidFill>
                  <a:srgbClr val="002060"/>
                </a:solidFill>
                <a:latin typeface="Times New Roman" panose="02020603050405020304" pitchFamily="18" charset="0"/>
                <a:cs typeface="Times New Roman" panose="02020603050405020304" pitchFamily="18" charset="0"/>
              </a:rPr>
              <a:t> та </a:t>
            </a:r>
            <a:r>
              <a:rPr lang="ru-RU" sz="1200" dirty="0" err="1" smtClean="0">
                <a:solidFill>
                  <a:srgbClr val="002060"/>
                </a:solidFill>
                <a:latin typeface="Times New Roman" panose="02020603050405020304" pitchFamily="18" charset="0"/>
                <a:cs typeface="Times New Roman" panose="02020603050405020304" pitchFamily="18" charset="0"/>
              </a:rPr>
              <a:t>китапханәбездә</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тәртип</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белән</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урнаштырылган</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Кыскасы</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китапханә</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ишекләре</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һәркемгә</a:t>
            </a:r>
            <a:r>
              <a:rPr lang="ru-RU" sz="1200" dirty="0" smtClean="0">
                <a:solidFill>
                  <a:srgbClr val="002060"/>
                </a:solidFill>
                <a:latin typeface="Times New Roman" panose="02020603050405020304" pitchFamily="18" charset="0"/>
                <a:cs typeface="Times New Roman" panose="02020603050405020304" pitchFamily="18" charset="0"/>
              </a:rPr>
              <a:t> </a:t>
            </a:r>
            <a:r>
              <a:rPr lang="ru-RU" sz="1200" dirty="0" err="1" smtClean="0">
                <a:solidFill>
                  <a:srgbClr val="002060"/>
                </a:solidFill>
                <a:latin typeface="Times New Roman" panose="02020603050405020304" pitchFamily="18" charset="0"/>
                <a:cs typeface="Times New Roman" panose="02020603050405020304" pitchFamily="18" charset="0"/>
              </a:rPr>
              <a:t>ачык</a:t>
            </a:r>
            <a:r>
              <a:rPr lang="ru-RU" sz="1200" dirty="0">
                <a:solidFill>
                  <a:srgbClr val="002060"/>
                </a:solidFill>
                <a:latin typeface="Times New Roman" panose="02020603050405020304" pitchFamily="18" charset="0"/>
                <a:cs typeface="Times New Roman" panose="02020603050405020304" pitchFamily="18" charset="0"/>
              </a:rPr>
              <a:t>!</a:t>
            </a:r>
            <a:endParaRPr lang="ru-RU" sz="1200" dirty="0" smtClean="0">
              <a:solidFill>
                <a:srgbClr val="002060"/>
              </a:solidFill>
              <a:latin typeface="Times New Roman" panose="02020603050405020304" pitchFamily="18" charset="0"/>
              <a:cs typeface="Times New Roman" panose="02020603050405020304" pitchFamily="18" charset="0"/>
            </a:endParaRPr>
          </a:p>
          <a:p>
            <a:pPr algn="just"/>
            <a:r>
              <a:rPr lang="tt-RU" sz="1200" dirty="0">
                <a:solidFill>
                  <a:srgbClr val="002060"/>
                </a:solidFill>
                <a:latin typeface="Times New Roman" panose="02020603050405020304" pitchFamily="18" charset="0"/>
                <a:cs typeface="Times New Roman" panose="02020603050405020304" pitchFamily="18" charset="0"/>
              </a:rPr>
              <a:t> </a:t>
            </a:r>
            <a:r>
              <a:rPr lang="tt-RU" sz="1200" dirty="0" smtClean="0">
                <a:solidFill>
                  <a:srgbClr val="002060"/>
                </a:solidFill>
                <a:latin typeface="Times New Roman" panose="02020603050405020304" pitchFamily="18" charset="0"/>
                <a:cs typeface="Times New Roman" panose="02020603050405020304" pitchFamily="18" charset="0"/>
              </a:rPr>
              <a:t>               Башарова И.Р., китапханәче.</a:t>
            </a:r>
            <a:endParaRPr lang="ru-RU" sz="1200" dirty="0" smtClean="0">
              <a:solidFill>
                <a:srgbClr val="002060"/>
              </a:solidFill>
              <a:latin typeface="Times New Roman" panose="02020603050405020304" pitchFamily="18" charset="0"/>
              <a:cs typeface="Times New Roman" panose="02020603050405020304" pitchFamily="18" charset="0"/>
            </a:endParaRPr>
          </a:p>
          <a:p>
            <a:pPr algn="just"/>
            <a:endParaRPr lang="ru-RU" sz="1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66247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Горизонтальный свиток 9"/>
          <p:cNvSpPr/>
          <p:nvPr/>
        </p:nvSpPr>
        <p:spPr>
          <a:xfrm>
            <a:off x="532926" y="24934"/>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a:t>
            </a:r>
            <a:r>
              <a:rPr lang="en-US" sz="1200" dirty="0" smtClean="0">
                <a:solidFill>
                  <a:schemeClr val="tx1"/>
                </a:solidFill>
                <a:latin typeface="Times New Roman" pitchFamily="18" charset="0"/>
                <a:cs typeface="Times New Roman" pitchFamily="18" charset="0"/>
              </a:rPr>
              <a:t>6</a:t>
            </a:r>
            <a:r>
              <a:rPr lang="tt-RU" sz="1200" dirty="0" smtClean="0">
                <a:solidFill>
                  <a:schemeClr val="tx1"/>
                </a:solidFill>
                <a:latin typeface="Times New Roman" pitchFamily="18" charset="0"/>
                <a:cs typeface="Times New Roman" pitchFamily="18" charset="0"/>
              </a:rPr>
              <a:t> ел Октябрь  № 2       4  бит</a:t>
            </a:r>
            <a:endParaRPr lang="ru-RU" sz="1200" dirty="0">
              <a:solidFill>
                <a:schemeClr val="tx1"/>
              </a:solidFill>
              <a:latin typeface="Times New Roman" pitchFamily="18" charset="0"/>
              <a:cs typeface="Times New Roman" pitchFamily="18" charset="0"/>
            </a:endParaRPr>
          </a:p>
        </p:txBody>
      </p:sp>
      <p:pic>
        <p:nvPicPr>
          <p:cNvPr id="6145" name="Picture 1" descr="J:\октябрь\DSC06481.JPG"/>
          <p:cNvPicPr>
            <a:picLocks noChangeAspect="1" noChangeArrowheads="1"/>
          </p:cNvPicPr>
          <p:nvPr/>
        </p:nvPicPr>
        <p:blipFill>
          <a:blip r:embed="rId2" cstate="print"/>
          <a:srcRect/>
          <a:stretch>
            <a:fillRect/>
          </a:stretch>
        </p:blipFill>
        <p:spPr bwMode="auto">
          <a:xfrm>
            <a:off x="332656" y="1475656"/>
            <a:ext cx="2976331" cy="2232248"/>
          </a:xfrm>
          <a:prstGeom prst="rect">
            <a:avLst/>
          </a:prstGeom>
          <a:noFill/>
        </p:spPr>
      </p:pic>
      <p:pic>
        <p:nvPicPr>
          <p:cNvPr id="6148" name="Picture 4" descr="J:\октябрь\DSC06485.JPG"/>
          <p:cNvPicPr>
            <a:picLocks noChangeAspect="1" noChangeArrowheads="1"/>
          </p:cNvPicPr>
          <p:nvPr/>
        </p:nvPicPr>
        <p:blipFill>
          <a:blip r:embed="rId3" cstate="print"/>
          <a:srcRect/>
          <a:stretch>
            <a:fillRect/>
          </a:stretch>
        </p:blipFill>
        <p:spPr bwMode="auto">
          <a:xfrm>
            <a:off x="260648" y="3851920"/>
            <a:ext cx="2990389" cy="2242792"/>
          </a:xfrm>
          <a:prstGeom prst="rect">
            <a:avLst/>
          </a:prstGeom>
          <a:noFill/>
        </p:spPr>
      </p:pic>
      <p:pic>
        <p:nvPicPr>
          <p:cNvPr id="6149" name="Picture 5" descr="J:\октябрь\DSC06487.JPG"/>
          <p:cNvPicPr>
            <a:picLocks noChangeAspect="1" noChangeArrowheads="1"/>
          </p:cNvPicPr>
          <p:nvPr/>
        </p:nvPicPr>
        <p:blipFill>
          <a:blip r:embed="rId4" cstate="print"/>
          <a:srcRect/>
          <a:stretch>
            <a:fillRect/>
          </a:stretch>
        </p:blipFill>
        <p:spPr bwMode="auto">
          <a:xfrm>
            <a:off x="3717032" y="2411760"/>
            <a:ext cx="2798368" cy="2098776"/>
          </a:xfrm>
          <a:prstGeom prst="rect">
            <a:avLst/>
          </a:prstGeom>
          <a:noFill/>
        </p:spPr>
      </p:pic>
      <p:pic>
        <p:nvPicPr>
          <p:cNvPr id="11" name="Picture 3" descr="J:\Презентациягә\бакча\капуста.JPG"/>
          <p:cNvPicPr>
            <a:picLocks noChangeAspect="1" noChangeArrowheads="1"/>
          </p:cNvPicPr>
          <p:nvPr/>
        </p:nvPicPr>
        <p:blipFill>
          <a:blip r:embed="rId5" cstate="print"/>
          <a:srcRect/>
          <a:stretch>
            <a:fillRect/>
          </a:stretch>
        </p:blipFill>
        <p:spPr bwMode="auto">
          <a:xfrm>
            <a:off x="620688" y="6372200"/>
            <a:ext cx="2651787" cy="1988840"/>
          </a:xfrm>
          <a:prstGeom prst="rect">
            <a:avLst/>
          </a:prstGeom>
          <a:noFill/>
        </p:spPr>
      </p:pic>
      <p:pic>
        <p:nvPicPr>
          <p:cNvPr id="12" name="Picture 6" descr="J:\Презентациягә\бакча\Лук.JPG"/>
          <p:cNvPicPr>
            <a:picLocks noChangeAspect="1" noChangeArrowheads="1"/>
          </p:cNvPicPr>
          <p:nvPr/>
        </p:nvPicPr>
        <p:blipFill>
          <a:blip r:embed="rId6" cstate="print"/>
          <a:srcRect/>
          <a:stretch>
            <a:fillRect/>
          </a:stretch>
        </p:blipFill>
        <p:spPr bwMode="auto">
          <a:xfrm>
            <a:off x="3501008" y="4644008"/>
            <a:ext cx="2808312" cy="2106234"/>
          </a:xfrm>
          <a:prstGeom prst="rect">
            <a:avLst/>
          </a:prstGeom>
          <a:noFill/>
        </p:spPr>
      </p:pic>
      <p:sp>
        <p:nvSpPr>
          <p:cNvPr id="15" name="Прямоугольник 14"/>
          <p:cNvSpPr/>
          <p:nvPr/>
        </p:nvSpPr>
        <p:spPr>
          <a:xfrm>
            <a:off x="3573016" y="755576"/>
            <a:ext cx="3024336" cy="18002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002060"/>
                </a:solidFill>
                <a:latin typeface="Times New Roman" pitchFamily="18" charset="0"/>
                <a:cs typeface="Times New Roman" pitchFamily="18" charset="0"/>
              </a:rPr>
              <a:t>Мул уңыш</a:t>
            </a:r>
          </a:p>
          <a:p>
            <a:r>
              <a:rPr lang="tt-RU" sz="1200" dirty="0" smtClean="0">
                <a:solidFill>
                  <a:srgbClr val="002060"/>
                </a:solidFill>
                <a:latin typeface="Times New Roman" pitchFamily="18" charset="0"/>
                <a:cs typeface="Times New Roman" pitchFamily="18" charset="0"/>
              </a:rPr>
              <a:t>Мәктәп яны тәҗрибә участогында иртә яздан бирле эш гөрләде. Һәркемнең уртак тырышлыгы белән бик мул уңыш җыеп алуга ирештек. Кыяр-1026 кг, помидор-202 кг, кишер-414 кг, чөгендер-355 кг, кәбестә-514, суган-860 кг.</a:t>
            </a:r>
            <a:endParaRPr lang="ru-RU" sz="1200" dirty="0">
              <a:solidFill>
                <a:srgbClr val="002060"/>
              </a:solidFill>
              <a:latin typeface="Times New Roman" pitchFamily="18" charset="0"/>
              <a:cs typeface="Times New Roman" pitchFamily="18" charset="0"/>
            </a:endParaRPr>
          </a:p>
        </p:txBody>
      </p:sp>
      <p:pic>
        <p:nvPicPr>
          <p:cNvPr id="16" name="Picture 2" descr="J:\Презентациягә\бакча\огурцы.JPG"/>
          <p:cNvPicPr>
            <a:picLocks noChangeAspect="1" noChangeArrowheads="1"/>
          </p:cNvPicPr>
          <p:nvPr/>
        </p:nvPicPr>
        <p:blipFill>
          <a:blip r:embed="rId7" cstate="print"/>
          <a:srcRect/>
          <a:stretch>
            <a:fillRect/>
          </a:stretch>
        </p:blipFill>
        <p:spPr bwMode="auto">
          <a:xfrm>
            <a:off x="3645024" y="6804248"/>
            <a:ext cx="2580117" cy="1935088"/>
          </a:xfrm>
          <a:prstGeom prst="rect">
            <a:avLst/>
          </a:prstGeom>
          <a:noFill/>
        </p:spPr>
      </p:pic>
      <p:sp>
        <p:nvSpPr>
          <p:cNvPr id="18" name="Скругленный прямоугольник 17"/>
          <p:cNvSpPr/>
          <p:nvPr/>
        </p:nvSpPr>
        <p:spPr>
          <a:xfrm>
            <a:off x="476672" y="539552"/>
            <a:ext cx="3024336" cy="9144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solidFill>
                  <a:schemeClr val="bg2">
                    <a:lumMod val="25000"/>
                  </a:schemeClr>
                </a:solidFill>
              </a:rPr>
              <a:t>Хезмәтнең тире ачы булса да, җимеше татлы</a:t>
            </a:r>
            <a:endParaRPr lang="ru-RU" dirty="0">
              <a:solidFill>
                <a:schemeClr val="bg2">
                  <a:lumMod val="25000"/>
                </a:schemeClr>
              </a:solidFill>
            </a:endParaRPr>
          </a:p>
        </p:txBody>
      </p:sp>
    </p:spTree>
    <p:extLst>
      <p:ext uri="{BB962C8B-B14F-4D97-AF65-F5344CB8AC3E}">
        <p14:creationId xmlns="" xmlns:p14="http://schemas.microsoft.com/office/powerpoint/2010/main" val="39223007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Горизонтальный свиток 10"/>
          <p:cNvSpPr/>
          <p:nvPr/>
        </p:nvSpPr>
        <p:spPr>
          <a:xfrm>
            <a:off x="672025" y="25264"/>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 ел       Октябрь  № 2       5 бит</a:t>
            </a:r>
            <a:endParaRPr lang="ru-RU" sz="1200" dirty="0">
              <a:solidFill>
                <a:schemeClr val="tx1"/>
              </a:solidFill>
              <a:latin typeface="Times New Roman" pitchFamily="18" charset="0"/>
              <a:cs typeface="Times New Roman" pitchFamily="18" charset="0"/>
            </a:endParaRPr>
          </a:p>
        </p:txBody>
      </p:sp>
      <p:sp>
        <p:nvSpPr>
          <p:cNvPr id="2" name="Прямоугольник 1"/>
          <p:cNvSpPr/>
          <p:nvPr/>
        </p:nvSpPr>
        <p:spPr>
          <a:xfrm>
            <a:off x="332656" y="539552"/>
            <a:ext cx="4680520" cy="830997"/>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tt-RU" sz="2400" b="1" cap="all" dirty="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Мәктәпнең үз курчак театры</a:t>
            </a:r>
            <a:endParaRPr lang="ru-RU" sz="2400" b="1" cap="all" spc="0"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Скругленный прямоугольник 2"/>
          <p:cNvSpPr/>
          <p:nvPr/>
        </p:nvSpPr>
        <p:spPr>
          <a:xfrm>
            <a:off x="3717032" y="1259632"/>
            <a:ext cx="2736304" cy="453650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t-RU" sz="1400" b="1" dirty="0" smtClean="0">
              <a:solidFill>
                <a:schemeClr val="accent6">
                  <a:lumMod val="75000"/>
                </a:schemeClr>
              </a:solidFill>
              <a:latin typeface="Times New Roman" pitchFamily="18" charset="0"/>
              <a:cs typeface="Times New Roman" pitchFamily="18" charset="0"/>
            </a:endParaRPr>
          </a:p>
          <a:p>
            <a:pPr algn="ctr"/>
            <a:r>
              <a:rPr lang="tt-RU" sz="1400" b="1" dirty="0" smtClean="0">
                <a:solidFill>
                  <a:schemeClr val="accent6">
                    <a:lumMod val="75000"/>
                  </a:schemeClr>
                </a:solidFill>
                <a:latin typeface="Times New Roman" pitchFamily="18" charset="0"/>
                <a:cs typeface="Times New Roman" pitchFamily="18" charset="0"/>
              </a:rPr>
              <a:t>“Күңелле сәхнә” түгәрәгендә бик күңелле</a:t>
            </a:r>
          </a:p>
          <a:p>
            <a:pPr algn="just"/>
            <a:r>
              <a:rPr lang="tt-RU" sz="1200" dirty="0" smtClean="0">
                <a:solidFill>
                  <a:schemeClr val="accent6">
                    <a:lumMod val="75000"/>
                  </a:schemeClr>
                </a:solidFill>
                <a:latin typeface="Times New Roman" pitchFamily="18" charset="0"/>
                <a:cs typeface="Times New Roman" pitchFamily="18" charset="0"/>
              </a:rPr>
              <a:t>       </a:t>
            </a:r>
            <a:r>
              <a:rPr lang="tt-RU" sz="1200" dirty="0" smtClean="0">
                <a:solidFill>
                  <a:srgbClr val="002060"/>
                </a:solidFill>
                <a:latin typeface="Times New Roman" pitchFamily="18" charset="0"/>
                <a:cs typeface="Times New Roman" pitchFamily="18" charset="0"/>
              </a:rPr>
              <a:t>“Күңелле сәхнә” түгәрәген көтеп алабыз. Җитәкчебез Гөлсу Рафикҗановна  әлеге түгәрәктә безне сәхнә серләренә төшендерә, сәнгат</a:t>
            </a:r>
            <a:r>
              <a:rPr lang="ru-RU" sz="1200" dirty="0" err="1" smtClean="0">
                <a:solidFill>
                  <a:srgbClr val="002060"/>
                </a:solidFill>
                <a:latin typeface="Times New Roman" pitchFamily="18" charset="0"/>
                <a:cs typeface="Times New Roman" pitchFamily="18" charset="0"/>
              </a:rPr>
              <a:t>ь</a:t>
            </a:r>
            <a:r>
              <a:rPr lang="tt-RU" sz="1200" dirty="0" smtClean="0">
                <a:solidFill>
                  <a:srgbClr val="002060"/>
                </a:solidFill>
                <a:latin typeface="Times New Roman" pitchFamily="18" charset="0"/>
                <a:cs typeface="Times New Roman" pitchFamily="18" charset="0"/>
              </a:rPr>
              <a:t>ле сөйләргә, төрле образларга кереп уйнарга өйрәтә. </a:t>
            </a:r>
          </a:p>
          <a:p>
            <a:pPr algn="just"/>
            <a:r>
              <a:rPr lang="tt-RU" sz="1200" dirty="0" smtClean="0">
                <a:solidFill>
                  <a:srgbClr val="002060"/>
                </a:solidFill>
                <a:latin typeface="Times New Roman" pitchFamily="18" charset="0"/>
                <a:cs typeface="Times New Roman" pitchFamily="18" charset="0"/>
              </a:rPr>
              <a:t>       Узган уку елында мәктәбебез “РИТЭК” </a:t>
            </a:r>
            <a:r>
              <a:rPr lang="ru-RU" sz="1200" dirty="0" err="1" smtClean="0">
                <a:solidFill>
                  <a:srgbClr val="002060"/>
                </a:solidFill>
                <a:latin typeface="Times New Roman" pitchFamily="18" charset="0"/>
                <a:cs typeface="Times New Roman" pitchFamily="18" charset="0"/>
              </a:rPr>
              <a:t>социаль</a:t>
            </a:r>
            <a:r>
              <a:rPr lang="ru-RU" sz="1200" dirty="0" smtClean="0">
                <a:solidFill>
                  <a:srgbClr val="002060"/>
                </a:solidFill>
                <a:latin typeface="Times New Roman" pitchFamily="18" charset="0"/>
                <a:cs typeface="Times New Roman" pitchFamily="18" charset="0"/>
              </a:rPr>
              <a:t> </a:t>
            </a:r>
            <a:r>
              <a:rPr lang="tt-RU" sz="1200" dirty="0" smtClean="0">
                <a:solidFill>
                  <a:srgbClr val="002060"/>
                </a:solidFill>
                <a:latin typeface="Times New Roman" pitchFamily="18" charset="0"/>
                <a:cs typeface="Times New Roman" pitchFamily="18" charset="0"/>
              </a:rPr>
              <a:t>проектлар конкурсында “Курчакларның серле дөн</a:t>
            </a:r>
            <a:r>
              <a:rPr lang="ru-RU" sz="1200" dirty="0" err="1" smtClean="0">
                <a:solidFill>
                  <a:srgbClr val="002060"/>
                </a:solidFill>
                <a:latin typeface="Times New Roman" pitchFamily="18" charset="0"/>
                <a:cs typeface="Times New Roman" pitchFamily="18" charset="0"/>
              </a:rPr>
              <a:t>ь</a:t>
            </a:r>
            <a:r>
              <a:rPr lang="tt-RU" sz="1200" dirty="0" smtClean="0">
                <a:solidFill>
                  <a:srgbClr val="002060"/>
                </a:solidFill>
                <a:latin typeface="Times New Roman" pitchFamily="18" charset="0"/>
                <a:cs typeface="Times New Roman" pitchFamily="18" charset="0"/>
              </a:rPr>
              <a:t>ясы” проекты белән  катнашып, грант отты. Шул проектны тормышка ашырып,  безнең үз курчак театрыбыз булды. Хәзер безнең репертуарыбызда 4 спектакл</a:t>
            </a:r>
            <a:r>
              <a:rPr lang="ru-RU" sz="1200" dirty="0" err="1" smtClean="0">
                <a:solidFill>
                  <a:srgbClr val="002060"/>
                </a:solidFill>
                <a:latin typeface="Times New Roman" pitchFamily="18" charset="0"/>
                <a:cs typeface="Times New Roman" pitchFamily="18" charset="0"/>
              </a:rPr>
              <a:t>ь</a:t>
            </a:r>
            <a:r>
              <a:rPr lang="tt-RU" sz="1200" dirty="0" smtClean="0">
                <a:solidFill>
                  <a:srgbClr val="002060"/>
                </a:solidFill>
                <a:latin typeface="Times New Roman" pitchFamily="18" charset="0"/>
                <a:cs typeface="Times New Roman" pitchFamily="18" charset="0"/>
              </a:rPr>
              <a:t> бар. Чыгышларыбыз әти-әниләргә дә, балалар бакчасына йөрүчеләргә дә, мәктәпкә килгән кунакларга да бик ошады.</a:t>
            </a:r>
          </a:p>
          <a:p>
            <a:pPr algn="just"/>
            <a:r>
              <a:rPr lang="tt-RU" sz="1200" dirty="0" smtClean="0">
                <a:solidFill>
                  <a:srgbClr val="002060"/>
                </a:solidFill>
                <a:latin typeface="Times New Roman" pitchFamily="18" charset="0"/>
                <a:cs typeface="Times New Roman" pitchFamily="18" charset="0"/>
              </a:rPr>
              <a:t>     Айгөл Сөнгатуллина, 8 класс</a:t>
            </a:r>
          </a:p>
          <a:p>
            <a:pPr algn="just"/>
            <a:r>
              <a:rPr lang="tt-RU" sz="1200" dirty="0" smtClean="0">
                <a:solidFill>
                  <a:srgbClr val="002060"/>
                </a:solidFill>
                <a:latin typeface="Times New Roman" pitchFamily="18" charset="0"/>
                <a:cs typeface="Times New Roman" pitchFamily="18" charset="0"/>
              </a:rPr>
              <a:t>    </a:t>
            </a:r>
          </a:p>
          <a:p>
            <a:pPr algn="just"/>
            <a:endParaRPr lang="tt-RU" sz="1200" dirty="0" smtClean="0">
              <a:solidFill>
                <a:schemeClr val="accent6">
                  <a:lumMod val="75000"/>
                </a:schemeClr>
              </a:solidFill>
              <a:latin typeface="Times New Roman" pitchFamily="18" charset="0"/>
              <a:cs typeface="Times New Roman" pitchFamily="18" charset="0"/>
            </a:endParaRPr>
          </a:p>
          <a:p>
            <a:pPr algn="just"/>
            <a:endParaRPr lang="ru-RU" sz="1200" dirty="0">
              <a:solidFill>
                <a:schemeClr val="accent6">
                  <a:lumMod val="75000"/>
                </a:schemeClr>
              </a:solidFill>
              <a:latin typeface="Times New Roman" pitchFamily="18" charset="0"/>
              <a:cs typeface="Times New Roman" pitchFamily="18" charset="0"/>
            </a:endParaRPr>
          </a:p>
        </p:txBody>
      </p:sp>
      <p:pic>
        <p:nvPicPr>
          <p:cNvPr id="2050" name="Picture 2" descr="C:\Users\Рамзия\Desktop\рабочий стол\ритек отчет\ритек фото\P1050540.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04664" y="4355976"/>
            <a:ext cx="3075673" cy="23067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 xmlns:a14="http://schemas.microsoft.com/office/drawing/2010/main">
                <a:solidFill>
                  <a:srgbClr val="FFFFFF"/>
                </a:solidFill>
              </a14:hiddenFill>
            </a:ext>
          </a:extLst>
        </p:spPr>
      </p:pic>
      <p:pic>
        <p:nvPicPr>
          <p:cNvPr id="2051" name="Picture 3" descr="C:\Users\Рамзия\Desktop\рабочий стол\ритек отчет\ритек фото\P105054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60648" y="1547664"/>
            <a:ext cx="3105075" cy="23288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2052" name="Picture 4" descr="C:\Users\Рамзия\Desktop\рабочий стол\ритек отчет\ритек фото\P1050549.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480386" y="6156176"/>
            <a:ext cx="3209595" cy="240719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3" name="Picture 5" descr="C:\Users\Рамзия\Desktop\рабочий стол\ритек отчет\ритек фото\P1050555.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32656" y="6516216"/>
            <a:ext cx="3029797" cy="227234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897007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4"/>
          <p:cNvSpPr>
            <a:spLocks noChangeArrowheads="1" noChangeShapeType="1" noTextEdit="1"/>
          </p:cNvSpPr>
          <p:nvPr/>
        </p:nvSpPr>
        <p:spPr bwMode="auto">
          <a:xfrm>
            <a:off x="691890" y="586929"/>
            <a:ext cx="5676900" cy="477838"/>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buNone/>
            </a:pPr>
            <a:endParaRPr lang="ru-RU" sz="3600" kern="10" spc="0" dirty="0">
              <a:ln>
                <a:noFill/>
              </a:ln>
              <a:solidFill>
                <a:srgbClr val="336699"/>
              </a:solidFill>
              <a:effectLst>
                <a:outerShdw dist="45791" dir="2021404" algn="ctr" rotWithShape="0">
                  <a:srgbClr val="B2B2B2">
                    <a:alpha val="80000"/>
                  </a:srgbClr>
                </a:outerShdw>
              </a:effectLst>
              <a:cs typeface="Times New Roman" pitchFamily="18" charset="0"/>
            </a:endParaRPr>
          </a:p>
        </p:txBody>
      </p:sp>
      <p:sp>
        <p:nvSpPr>
          <p:cNvPr id="6" name="Горизонтальный свиток 5"/>
          <p:cNvSpPr/>
          <p:nvPr/>
        </p:nvSpPr>
        <p:spPr>
          <a:xfrm>
            <a:off x="714334" y="179636"/>
            <a:ext cx="5760640" cy="50405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 ел                Октябрь  № 2       6  бит</a:t>
            </a:r>
            <a:endParaRPr lang="ru-RU" sz="1200" dirty="0">
              <a:solidFill>
                <a:schemeClr val="tx1"/>
              </a:solidFill>
              <a:latin typeface="Times New Roman" pitchFamily="18" charset="0"/>
              <a:cs typeface="Times New Roman" pitchFamily="18" charset="0"/>
            </a:endParaRPr>
          </a:p>
        </p:txBody>
      </p:sp>
      <p:sp>
        <p:nvSpPr>
          <p:cNvPr id="7" name="Прямоугольник 6"/>
          <p:cNvSpPr/>
          <p:nvPr/>
        </p:nvSpPr>
        <p:spPr>
          <a:xfrm>
            <a:off x="3140968" y="755576"/>
            <a:ext cx="3429000" cy="1200329"/>
          </a:xfrm>
          <a:prstGeom prst="rect">
            <a:avLst/>
          </a:prstGeom>
        </p:spPr>
        <p:txBody>
          <a:bodyPr>
            <a:spAutoFit/>
          </a:bodyPr>
          <a:lstStyle/>
          <a:p>
            <a:r>
              <a:rPr lang="ru-RU" dirty="0" err="1" smtClean="0">
                <a:solidFill>
                  <a:srgbClr val="7030A0"/>
                </a:solidFill>
                <a:latin typeface="Times New Roman" pitchFamily="18" charset="0"/>
                <a:cs typeface="Times New Roman" pitchFamily="18" charset="0"/>
              </a:rPr>
              <a:t>Көз җиттеме, җир өстенә</a:t>
            </a:r>
            <a:endParaRPr lang="ru-RU" dirty="0" smtClean="0">
              <a:solidFill>
                <a:srgbClr val="7030A0"/>
              </a:solidFill>
              <a:latin typeface="Times New Roman" pitchFamily="18" charset="0"/>
              <a:cs typeface="Times New Roman" pitchFamily="18" charset="0"/>
            </a:endParaRPr>
          </a:p>
          <a:p>
            <a:r>
              <a:rPr lang="ru-RU" dirty="0" smtClean="0">
                <a:solidFill>
                  <a:srgbClr val="7030A0"/>
                </a:solidFill>
                <a:latin typeface="Times New Roman" pitchFamily="18" charset="0"/>
                <a:cs typeface="Times New Roman" pitchFamily="18" charset="0"/>
              </a:rPr>
              <a:t>Алтын </a:t>
            </a:r>
            <a:r>
              <a:rPr lang="ru-RU" dirty="0" err="1" smtClean="0">
                <a:solidFill>
                  <a:srgbClr val="7030A0"/>
                </a:solidFill>
                <a:latin typeface="Times New Roman" pitchFamily="18" charset="0"/>
                <a:cs typeface="Times New Roman" pitchFamily="18" charset="0"/>
              </a:rPr>
              <a:t>яфрак</a:t>
            </a:r>
            <a:r>
              <a:rPr lang="ru-RU" dirty="0" smtClean="0">
                <a:solidFill>
                  <a:srgbClr val="7030A0"/>
                </a:solidFill>
                <a:latin typeface="Times New Roman" pitchFamily="18" charset="0"/>
                <a:cs typeface="Times New Roman" pitchFamily="18" charset="0"/>
              </a:rPr>
              <a:t> </a:t>
            </a:r>
            <a:r>
              <a:rPr lang="ru-RU" dirty="0" err="1" smtClean="0">
                <a:solidFill>
                  <a:srgbClr val="7030A0"/>
                </a:solidFill>
                <a:latin typeface="Times New Roman" pitchFamily="18" charset="0"/>
                <a:cs typeface="Times New Roman" pitchFamily="18" charset="0"/>
              </a:rPr>
              <a:t>җәелә</a:t>
            </a:r>
            <a:r>
              <a:rPr lang="ru-RU" dirty="0" smtClean="0">
                <a:solidFill>
                  <a:srgbClr val="7030A0"/>
                </a:solidFill>
                <a:latin typeface="Times New Roman" pitchFamily="18" charset="0"/>
                <a:cs typeface="Times New Roman" pitchFamily="18" charset="0"/>
              </a:rPr>
              <a:t>.</a:t>
            </a:r>
          </a:p>
          <a:p>
            <a:r>
              <a:rPr lang="ru-RU" dirty="0" err="1" smtClean="0">
                <a:solidFill>
                  <a:srgbClr val="7030A0"/>
                </a:solidFill>
                <a:latin typeface="Times New Roman" pitchFamily="18" charset="0"/>
                <a:cs typeface="Times New Roman" pitchFamily="18" charset="0"/>
              </a:rPr>
              <a:t>Карап</a:t>
            </a:r>
            <a:r>
              <a:rPr lang="ru-RU" dirty="0" smtClean="0">
                <a:solidFill>
                  <a:srgbClr val="7030A0"/>
                </a:solidFill>
                <a:latin typeface="Times New Roman" pitchFamily="18" charset="0"/>
                <a:cs typeface="Times New Roman" pitchFamily="18" charset="0"/>
              </a:rPr>
              <a:t> </a:t>
            </a:r>
            <a:r>
              <a:rPr lang="ru-RU" dirty="0" err="1" smtClean="0">
                <a:solidFill>
                  <a:srgbClr val="7030A0"/>
                </a:solidFill>
                <a:latin typeface="Times New Roman" pitchFamily="18" charset="0"/>
                <a:cs typeface="Times New Roman" pitchFamily="18" charset="0"/>
              </a:rPr>
              <a:t>туеп</a:t>
            </a:r>
            <a:r>
              <a:rPr lang="ru-RU" dirty="0" smtClean="0">
                <a:solidFill>
                  <a:srgbClr val="7030A0"/>
                </a:solidFill>
                <a:latin typeface="Times New Roman" pitchFamily="18" charset="0"/>
                <a:cs typeface="Times New Roman" pitchFamily="18" charset="0"/>
              </a:rPr>
              <a:t> </a:t>
            </a:r>
            <a:r>
              <a:rPr lang="ru-RU" dirty="0" err="1" smtClean="0">
                <a:solidFill>
                  <a:srgbClr val="7030A0"/>
                </a:solidFill>
                <a:latin typeface="Times New Roman" pitchFamily="18" charset="0"/>
                <a:cs typeface="Times New Roman" pitchFamily="18" charset="0"/>
              </a:rPr>
              <a:t>булмый</a:t>
            </a:r>
            <a:r>
              <a:rPr lang="ru-RU" dirty="0" smtClean="0">
                <a:solidFill>
                  <a:srgbClr val="7030A0"/>
                </a:solidFill>
                <a:latin typeface="Times New Roman" pitchFamily="18" charset="0"/>
                <a:cs typeface="Times New Roman" pitchFamily="18" charset="0"/>
              </a:rPr>
              <a:t> </a:t>
            </a:r>
            <a:r>
              <a:rPr lang="ru-RU" dirty="0" err="1" smtClean="0">
                <a:solidFill>
                  <a:srgbClr val="7030A0"/>
                </a:solidFill>
                <a:latin typeface="Times New Roman" pitchFamily="18" charset="0"/>
                <a:cs typeface="Times New Roman" pitchFamily="18" charset="0"/>
              </a:rPr>
              <a:t>һич тә</a:t>
            </a:r>
            <a:endParaRPr lang="ru-RU" dirty="0" smtClean="0">
              <a:solidFill>
                <a:srgbClr val="7030A0"/>
              </a:solidFill>
              <a:latin typeface="Times New Roman" pitchFamily="18" charset="0"/>
              <a:cs typeface="Times New Roman" pitchFamily="18" charset="0"/>
            </a:endParaRPr>
          </a:p>
          <a:p>
            <a:r>
              <a:rPr lang="ru-RU" dirty="0" err="1" smtClean="0">
                <a:solidFill>
                  <a:srgbClr val="7030A0"/>
                </a:solidFill>
                <a:latin typeface="Times New Roman" pitchFamily="18" charset="0"/>
                <a:cs typeface="Times New Roman" pitchFamily="18" charset="0"/>
              </a:rPr>
              <a:t>Бу</a:t>
            </a:r>
            <a:r>
              <a:rPr lang="ru-RU" dirty="0" smtClean="0">
                <a:solidFill>
                  <a:srgbClr val="7030A0"/>
                </a:solidFill>
                <a:latin typeface="Times New Roman" pitchFamily="18" charset="0"/>
                <a:cs typeface="Times New Roman" pitchFamily="18" charset="0"/>
              </a:rPr>
              <a:t> </a:t>
            </a:r>
            <a:r>
              <a:rPr lang="ru-RU" dirty="0" err="1" smtClean="0">
                <a:solidFill>
                  <a:srgbClr val="7030A0"/>
                </a:solidFill>
                <a:latin typeface="Times New Roman" pitchFamily="18" charset="0"/>
                <a:cs typeface="Times New Roman" pitchFamily="18" charset="0"/>
              </a:rPr>
              <a:t>фасылның яменә.</a:t>
            </a:r>
            <a:endParaRPr lang="ru-RU" dirty="0">
              <a:solidFill>
                <a:srgbClr val="7030A0"/>
              </a:solidFill>
              <a:latin typeface="Times New Roman" pitchFamily="18" charset="0"/>
              <a:cs typeface="Times New Roman" pitchFamily="18" charset="0"/>
            </a:endParaRPr>
          </a:p>
        </p:txBody>
      </p:sp>
      <p:pic>
        <p:nvPicPr>
          <p:cNvPr id="1026" name="Picture 2" descr="C:\Users\F848~1\AppData\Local\Temp\Rar$DIa0.154\DSCN1278.JPG"/>
          <p:cNvPicPr>
            <a:picLocks noChangeAspect="1" noChangeArrowheads="1"/>
          </p:cNvPicPr>
          <p:nvPr/>
        </p:nvPicPr>
        <p:blipFill>
          <a:blip r:embed="rId2" cstate="print"/>
          <a:srcRect/>
          <a:stretch>
            <a:fillRect/>
          </a:stretch>
        </p:blipFill>
        <p:spPr bwMode="auto">
          <a:xfrm>
            <a:off x="764704" y="755575"/>
            <a:ext cx="2232248" cy="2976330"/>
          </a:xfrm>
          <a:prstGeom prst="rect">
            <a:avLst/>
          </a:prstGeom>
          <a:noFill/>
        </p:spPr>
      </p:pic>
      <p:pic>
        <p:nvPicPr>
          <p:cNvPr id="1027" name="Picture 3" descr="C:\Users\F848~1\AppData\Local\Temp\Rar$DIa0.204\DSCN1281.JPG"/>
          <p:cNvPicPr>
            <a:picLocks noChangeAspect="1" noChangeArrowheads="1"/>
          </p:cNvPicPr>
          <p:nvPr/>
        </p:nvPicPr>
        <p:blipFill>
          <a:blip r:embed="rId3" cstate="print"/>
          <a:srcRect/>
          <a:stretch>
            <a:fillRect/>
          </a:stretch>
        </p:blipFill>
        <p:spPr bwMode="auto">
          <a:xfrm>
            <a:off x="3356991" y="1979712"/>
            <a:ext cx="3360373" cy="2520280"/>
          </a:xfrm>
          <a:prstGeom prst="rect">
            <a:avLst/>
          </a:prstGeom>
          <a:noFill/>
        </p:spPr>
      </p:pic>
      <p:pic>
        <p:nvPicPr>
          <p:cNvPr id="1028" name="Picture 4" descr="C:\Users\F848~1\AppData\Local\Temp\Rar$DIa0.513\P1000596.JPG"/>
          <p:cNvPicPr>
            <a:picLocks noChangeAspect="1" noChangeArrowheads="1"/>
          </p:cNvPicPr>
          <p:nvPr/>
        </p:nvPicPr>
        <p:blipFill>
          <a:blip r:embed="rId4" cstate="print"/>
          <a:srcRect/>
          <a:stretch>
            <a:fillRect/>
          </a:stretch>
        </p:blipFill>
        <p:spPr bwMode="auto">
          <a:xfrm>
            <a:off x="307975" y="3995936"/>
            <a:ext cx="2880320" cy="2160240"/>
          </a:xfrm>
          <a:prstGeom prst="rect">
            <a:avLst/>
          </a:prstGeom>
          <a:noFill/>
        </p:spPr>
      </p:pic>
      <p:sp>
        <p:nvSpPr>
          <p:cNvPr id="10" name="Прямоугольник 9"/>
          <p:cNvSpPr/>
          <p:nvPr/>
        </p:nvSpPr>
        <p:spPr>
          <a:xfrm>
            <a:off x="4152891" y="8388424"/>
            <a:ext cx="2592288" cy="504056"/>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2">
                    <a:lumMod val="75000"/>
                  </a:schemeClr>
                </a:solidFill>
                <a:latin typeface="Times New Roman" pitchFamily="18" charset="0"/>
                <a:cs typeface="Times New Roman" pitchFamily="18" charset="0"/>
              </a:rPr>
              <a:t>Сөмбелә Сафина фотолары, 7 класс</a:t>
            </a:r>
            <a:endParaRPr lang="ru-RU" sz="1200" dirty="0">
              <a:solidFill>
                <a:schemeClr val="tx2">
                  <a:lumMod val="75000"/>
                </a:schemeClr>
              </a:solidFill>
              <a:latin typeface="Times New Roman" pitchFamily="18" charset="0"/>
              <a:cs typeface="Times New Roman" pitchFamily="18" charset="0"/>
            </a:endParaRPr>
          </a:p>
        </p:txBody>
      </p:sp>
      <p:pic>
        <p:nvPicPr>
          <p:cNvPr id="2050" name="Picture 2"/>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t="11309" r="1336" b="17827"/>
          <a:stretch/>
        </p:blipFill>
        <p:spPr bwMode="auto">
          <a:xfrm>
            <a:off x="3355057" y="4644008"/>
            <a:ext cx="3320940" cy="17889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l="-3108" t="-11545" r="3108" b="35515"/>
          <a:stretch/>
        </p:blipFill>
        <p:spPr bwMode="auto">
          <a:xfrm>
            <a:off x="436785" y="6606480"/>
            <a:ext cx="3644103" cy="20779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AutoShape 9" descr="Река 1024 x 600 в высоком, деревья, пейзаж, обои на рабочий стол.."/>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8" name="Picture 10"/>
          <p:cNvPicPr>
            <a:picLocks noChangeAspect="1" noChangeArrowheads="1"/>
          </p:cNvPicPr>
          <p:nvPr/>
        </p:nvPicPr>
        <p:blipFill rotWithShape="1">
          <a:blip r:embed="rId7" cstate="print">
            <a:extLst>
              <a:ext uri="{28A0092B-C50C-407E-A947-70E740481C1C}">
                <a14:useLocalDpi xmlns="" xmlns:a14="http://schemas.microsoft.com/office/drawing/2010/main" val="0"/>
              </a:ext>
            </a:extLst>
          </a:blip>
          <a:srcRect l="-1454" t="6537" r="35258" b="25804"/>
          <a:stretch/>
        </p:blipFill>
        <p:spPr bwMode="auto">
          <a:xfrm>
            <a:off x="4171207" y="6588224"/>
            <a:ext cx="2555657" cy="163258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0126240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Горизонтальный свиток 5"/>
          <p:cNvSpPr/>
          <p:nvPr/>
        </p:nvSpPr>
        <p:spPr>
          <a:xfrm>
            <a:off x="725546" y="0"/>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a:t>
            </a:r>
            <a:r>
              <a:rPr lang="en-US" sz="1200" dirty="0" smtClean="0">
                <a:solidFill>
                  <a:schemeClr val="tx1"/>
                </a:solidFill>
                <a:latin typeface="Times New Roman" pitchFamily="18" charset="0"/>
                <a:cs typeface="Times New Roman" pitchFamily="18" charset="0"/>
              </a:rPr>
              <a:t>6</a:t>
            </a:r>
            <a:r>
              <a:rPr lang="tt-RU" sz="1200" dirty="0" smtClean="0">
                <a:solidFill>
                  <a:schemeClr val="tx1"/>
                </a:solidFill>
                <a:latin typeface="Times New Roman" pitchFamily="18" charset="0"/>
                <a:cs typeface="Times New Roman" pitchFamily="18" charset="0"/>
              </a:rPr>
              <a:t> ел                Октябрь  № 2       7 бит</a:t>
            </a:r>
            <a:endParaRPr lang="ru-RU" sz="1200" dirty="0">
              <a:solidFill>
                <a:schemeClr val="tx1"/>
              </a:solidFill>
              <a:latin typeface="Times New Roman" pitchFamily="18" charset="0"/>
              <a:cs typeface="Times New Roman" pitchFamily="18" charset="0"/>
            </a:endParaRPr>
          </a:p>
        </p:txBody>
      </p:sp>
      <p:sp>
        <p:nvSpPr>
          <p:cNvPr id="7" name="Скругленный прямоугольник 6"/>
          <p:cNvSpPr/>
          <p:nvPr/>
        </p:nvSpPr>
        <p:spPr>
          <a:xfrm>
            <a:off x="388081" y="5868144"/>
            <a:ext cx="5907211" cy="305983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accent1">
                    <a:lumMod val="50000"/>
                  </a:schemeClr>
                </a:solidFill>
                <a:latin typeface="Times New Roman" panose="02020603050405020304" pitchFamily="18" charset="0"/>
                <a:cs typeface="Times New Roman" panose="02020603050405020304" pitchFamily="18" charset="0"/>
              </a:rPr>
              <a:t>Минем </a:t>
            </a:r>
            <a:r>
              <a:rPr lang="ru-RU" sz="1400" b="1" dirty="0" err="1">
                <a:solidFill>
                  <a:schemeClr val="accent1">
                    <a:lumMod val="50000"/>
                  </a:schemeClr>
                </a:solidFill>
                <a:latin typeface="Times New Roman" panose="02020603050405020304" pitchFamily="18" charset="0"/>
                <a:cs typeface="Times New Roman" panose="02020603050405020304" pitchFamily="18" charset="0"/>
              </a:rPr>
              <a:t>песием</a:t>
            </a:r>
            <a:endParaRPr lang="ru-RU" sz="1400" b="1" dirty="0">
              <a:solidFill>
                <a:schemeClr val="accent1">
                  <a:lumMod val="50000"/>
                </a:schemeClr>
              </a:solidFill>
              <a:latin typeface="Times New Roman" panose="02020603050405020304" pitchFamily="18" charset="0"/>
              <a:cs typeface="Times New Roman" panose="02020603050405020304" pitchFamily="18" charset="0"/>
            </a:endParaRPr>
          </a:p>
          <a:p>
            <a:pPr lvl="0" algn="just"/>
            <a:r>
              <a:rPr lang="ru-RU" sz="1200" dirty="0">
                <a:solidFill>
                  <a:schemeClr val="accent1">
                    <a:lumMod val="50000"/>
                  </a:schemeClr>
                </a:solidFill>
                <a:latin typeface="Times New Roman" panose="02020603050405020304" pitchFamily="18" charset="0"/>
                <a:cs typeface="Times New Roman" panose="02020603050405020304" pitchFamily="18" charset="0"/>
              </a:rPr>
              <a:t>Минем бар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песием</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rgbClr val="4E67C8">
                    <a:lumMod val="50000"/>
                  </a:srgbClr>
                </a:solidFill>
                <a:latin typeface="Times New Roman" panose="02020603050405020304" pitchFamily="18" charset="0"/>
                <a:cs typeface="Times New Roman" panose="02020603050405020304" pitchFamily="18" charset="0"/>
              </a:rPr>
              <a:t>Мыр-мыр</a:t>
            </a:r>
            <a:r>
              <a:rPr lang="ru-RU" sz="1200" dirty="0" smtClean="0">
                <a:solidFill>
                  <a:srgbClr val="4E67C8">
                    <a:lumMod val="50000"/>
                  </a:srgbClr>
                </a:solidFill>
                <a:latin typeface="Times New Roman" panose="02020603050405020304" pitchFamily="18" charset="0"/>
                <a:cs typeface="Times New Roman" panose="02020603050405020304" pitchFamily="18" charset="0"/>
              </a:rPr>
              <a:t> </a:t>
            </a:r>
            <a:r>
              <a:rPr lang="ru-RU" sz="1200" dirty="0" err="1">
                <a:solidFill>
                  <a:srgbClr val="4E67C8">
                    <a:lumMod val="50000"/>
                  </a:srgbClr>
                </a:solidFill>
                <a:latin typeface="Times New Roman" panose="02020603050405020304" pitchFamily="18" charset="0"/>
                <a:cs typeface="Times New Roman" panose="02020603050405020304" pitchFamily="18" charset="0"/>
              </a:rPr>
              <a:t>килә</a:t>
            </a:r>
            <a:r>
              <a:rPr lang="ru-RU" sz="1200" dirty="0">
                <a:solidFill>
                  <a:srgbClr val="4E67C8">
                    <a:lumMod val="50000"/>
                  </a:srgbClr>
                </a:solidFill>
                <a:latin typeface="Times New Roman" panose="02020603050405020304" pitchFamily="18" charset="0"/>
                <a:cs typeface="Times New Roman" panose="02020603050405020304" pitchFamily="18" charset="0"/>
              </a:rPr>
              <a:t>, </a:t>
            </a:r>
            <a:r>
              <a:rPr lang="ru-RU" sz="1200" dirty="0" err="1">
                <a:solidFill>
                  <a:srgbClr val="4E67C8">
                    <a:lumMod val="50000"/>
                  </a:srgbClr>
                </a:solidFill>
                <a:latin typeface="Times New Roman" panose="02020603050405020304" pitchFamily="18" charset="0"/>
                <a:cs typeface="Times New Roman" panose="02020603050405020304" pitchFamily="18" charset="0"/>
              </a:rPr>
              <a:t>сырпалана</a:t>
            </a:r>
            <a:r>
              <a:rPr lang="ru-RU" sz="1200" dirty="0" smtClean="0">
                <a:solidFill>
                  <a:srgbClr val="4E67C8">
                    <a:lumMod val="50000"/>
                  </a:srgbClr>
                </a:solidFill>
                <a:latin typeface="Times New Roman" panose="02020603050405020304" pitchFamily="18" charset="0"/>
                <a:cs typeface="Times New Roman" panose="02020603050405020304" pitchFamily="18" charset="0"/>
              </a:rPr>
              <a:t>,</a:t>
            </a:r>
            <a:endParaRPr lang="ru-RU" sz="1200" dirty="0">
              <a:solidFill>
                <a:schemeClr val="accent1">
                  <a:lumMod val="50000"/>
                </a:schemeClr>
              </a:solidFill>
              <a:latin typeface="Times New Roman" panose="02020603050405020304" pitchFamily="18" charset="0"/>
              <a:cs typeface="Times New Roman" panose="02020603050405020304" pitchFamily="18" charset="0"/>
            </a:endParaRPr>
          </a:p>
          <a:p>
            <a:pPr lvl="0" algn="just"/>
            <a:r>
              <a:rPr lang="ru-RU" sz="1200" dirty="0" err="1">
                <a:solidFill>
                  <a:schemeClr val="accent1">
                    <a:lumMod val="50000"/>
                  </a:schemeClr>
                </a:solidFill>
                <a:latin typeface="Times New Roman" panose="02020603050405020304" pitchFamily="18" charset="0"/>
                <a:cs typeface="Times New Roman" panose="02020603050405020304" pitchFamily="18" charset="0"/>
              </a:rPr>
              <a:t>Үзе</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шаян</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үзе</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шук</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rgbClr val="4E67C8">
                    <a:lumMod val="50000"/>
                  </a:srgbClr>
                </a:solidFill>
                <a:latin typeface="Times New Roman" panose="02020603050405020304" pitchFamily="18" charset="0"/>
                <a:cs typeface="Times New Roman" panose="02020603050405020304" pitchFamily="18" charset="0"/>
              </a:rPr>
              <a:t>Иркәләнәсе</a:t>
            </a:r>
            <a:r>
              <a:rPr lang="ru-RU" sz="1200" dirty="0" smtClean="0">
                <a:solidFill>
                  <a:srgbClr val="4E67C8">
                    <a:lumMod val="50000"/>
                  </a:srgbClr>
                </a:solidFill>
                <a:latin typeface="Times New Roman" panose="02020603050405020304" pitchFamily="18" charset="0"/>
                <a:cs typeface="Times New Roman" panose="02020603050405020304" pitchFamily="18" charset="0"/>
              </a:rPr>
              <a:t> </a:t>
            </a:r>
            <a:r>
              <a:rPr lang="ru-RU" sz="1200" dirty="0" err="1">
                <a:solidFill>
                  <a:srgbClr val="4E67C8">
                    <a:lumMod val="50000"/>
                  </a:srgbClr>
                </a:solidFill>
                <a:latin typeface="Times New Roman" panose="02020603050405020304" pitchFamily="18" charset="0"/>
                <a:cs typeface="Times New Roman" panose="02020603050405020304" pitchFamily="18" charset="0"/>
              </a:rPr>
              <a:t>килә</a:t>
            </a:r>
            <a:r>
              <a:rPr lang="ru-RU" sz="1200" dirty="0" smtClean="0">
                <a:solidFill>
                  <a:srgbClr val="4E67C8">
                    <a:lumMod val="50000"/>
                  </a:srgbClr>
                </a:solidFill>
                <a:latin typeface="Times New Roman" panose="02020603050405020304" pitchFamily="18" charset="0"/>
                <a:cs typeface="Times New Roman" panose="02020603050405020304" pitchFamily="18" charset="0"/>
              </a:rPr>
              <a:t>.</a:t>
            </a:r>
            <a:endParaRPr lang="ru-RU" sz="12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Аның</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кебек</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матур</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песи</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Мин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кайткач</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сөт</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эчәсен</a:t>
            </a:r>
            <a:endParaRPr lang="ru-RU" sz="1200" dirty="0" smtClean="0">
              <a:solidFill>
                <a:schemeClr val="accent1">
                  <a:lumMod val="50000"/>
                </a:schemeClr>
              </a:solidFill>
              <a:latin typeface="Times New Roman" panose="02020603050405020304" pitchFamily="18" charset="0"/>
              <a:cs typeface="Times New Roman" panose="02020603050405020304" pitchFamily="18" charset="0"/>
            </a:endParaRPr>
          </a:p>
          <a:p>
            <a:pPr algn="just"/>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Тирә-ягыбызда</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юк</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Ул</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әллә</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каян</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белә</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a:t>
            </a:r>
            <a:endParaRPr lang="ru-RU" sz="12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ru-RU" sz="1200" dirty="0">
                <a:solidFill>
                  <a:schemeClr val="accent1">
                    <a:lumMod val="50000"/>
                  </a:schemeClr>
                </a:solidFill>
                <a:latin typeface="Times New Roman" panose="02020603050405020304" pitchFamily="18" charset="0"/>
                <a:cs typeface="Times New Roman" panose="02020603050405020304" pitchFamily="18" charset="0"/>
              </a:rPr>
              <a:t>Мин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мәктәптән</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кайту</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белән</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Мин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аны</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бик</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яратам</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шул</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a:t>
            </a:r>
            <a:endParaRPr lang="ru-RU" sz="12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ru-RU" sz="1200" dirty="0" err="1">
                <a:solidFill>
                  <a:schemeClr val="accent1">
                    <a:lumMod val="50000"/>
                  </a:schemeClr>
                </a:solidFill>
                <a:latin typeface="Times New Roman" panose="02020603050405020304" pitchFamily="18" charset="0"/>
                <a:cs typeface="Times New Roman" panose="02020603050405020304" pitchFamily="18" charset="0"/>
              </a:rPr>
              <a:t>Йөгереп</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яныма</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килә</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Ул</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да мине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ярата</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a:t>
            </a:r>
            <a:endParaRPr lang="ru-RU" sz="12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ru-RU" sz="1200" dirty="0">
                <a:solidFill>
                  <a:schemeClr val="accent1">
                    <a:lumMod val="50000"/>
                  </a:schemeClr>
                </a:solidFill>
                <a:latin typeface="Times New Roman" panose="02020603050405020304" pitchFamily="18" charset="0"/>
                <a:cs typeface="Times New Roman" panose="02020603050405020304" pitchFamily="18" charset="0"/>
              </a:rPr>
              <a:t>“</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Бишле</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алып</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кайтканымны</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Аның</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белән</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бер</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уйнау</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да</a:t>
            </a:r>
            <a:endParaRPr lang="ru-RU" sz="12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ru-RU" sz="1200" dirty="0" err="1">
                <a:solidFill>
                  <a:schemeClr val="accent1">
                    <a:lumMod val="50000"/>
                  </a:schemeClr>
                </a:solidFill>
                <a:latin typeface="Times New Roman" panose="02020603050405020304" pitchFamily="18" charset="0"/>
                <a:cs typeface="Times New Roman" panose="02020603050405020304" pitchFamily="18" charset="0"/>
              </a:rPr>
              <a:t>Белмим</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ул</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каян</a:t>
            </a:r>
            <a:r>
              <a:rPr lang="ru-RU" sz="1200" dirty="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a:solidFill>
                  <a:schemeClr val="accent1">
                    <a:lumMod val="50000"/>
                  </a:schemeClr>
                </a:solidFill>
                <a:latin typeface="Times New Roman" panose="02020603050405020304" pitchFamily="18" charset="0"/>
                <a:cs typeface="Times New Roman" panose="02020603050405020304" pitchFamily="18" charset="0"/>
              </a:rPr>
              <a:t>белә</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Бар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борчуны</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1200" dirty="0" err="1" smtClean="0">
                <a:solidFill>
                  <a:schemeClr val="accent1">
                    <a:lumMod val="50000"/>
                  </a:schemeClr>
                </a:solidFill>
                <a:latin typeface="Times New Roman" panose="02020603050405020304" pitchFamily="18" charset="0"/>
                <a:cs typeface="Times New Roman" panose="02020603050405020304" pitchFamily="18" charset="0"/>
              </a:rPr>
              <a:t>тарата</a:t>
            </a:r>
            <a:r>
              <a:rPr lang="ru-RU" sz="1200" dirty="0" smtClean="0">
                <a:solidFill>
                  <a:schemeClr val="accent1">
                    <a:lumMod val="50000"/>
                  </a:schemeClr>
                </a:solidFill>
                <a:latin typeface="Times New Roman" panose="02020603050405020304" pitchFamily="18" charset="0"/>
                <a:cs typeface="Times New Roman" panose="02020603050405020304" pitchFamily="18" charset="0"/>
              </a:rPr>
              <a:t>.</a:t>
            </a:r>
          </a:p>
          <a:p>
            <a:pPr lvl="0" algn="just"/>
            <a:r>
              <a:rPr lang="ru-RU" sz="1200" dirty="0">
                <a:solidFill>
                  <a:srgbClr val="4E67C8">
                    <a:lumMod val="50000"/>
                  </a:srgbClr>
                </a:solidFill>
                <a:latin typeface="Times New Roman" panose="02020603050405020304" pitchFamily="18" charset="0"/>
                <a:cs typeface="Times New Roman" panose="02020603050405020304" pitchFamily="18" charset="0"/>
              </a:rPr>
              <a:t> </a:t>
            </a:r>
            <a:r>
              <a:rPr lang="ru-RU" sz="1200" dirty="0" smtClean="0">
                <a:solidFill>
                  <a:srgbClr val="4E67C8">
                    <a:lumMod val="50000"/>
                  </a:srgbClr>
                </a:solidFill>
                <a:latin typeface="Times New Roman" panose="02020603050405020304" pitchFamily="18" charset="0"/>
                <a:cs typeface="Times New Roman" panose="02020603050405020304" pitchFamily="18" charset="0"/>
              </a:rPr>
              <a:t>                                                                        </a:t>
            </a:r>
            <a:r>
              <a:rPr lang="en-US" sz="1200" dirty="0" smtClean="0">
                <a:solidFill>
                  <a:srgbClr val="4E67C8">
                    <a:lumMod val="50000"/>
                  </a:srgbClr>
                </a:solidFill>
                <a:latin typeface="Times New Roman" panose="02020603050405020304" pitchFamily="18" charset="0"/>
                <a:cs typeface="Times New Roman" panose="02020603050405020304" pitchFamily="18" charset="0"/>
              </a:rPr>
              <a:t>              </a:t>
            </a:r>
            <a:r>
              <a:rPr lang="ru-RU" sz="1200" dirty="0" err="1" smtClean="0">
                <a:solidFill>
                  <a:srgbClr val="4E67C8">
                    <a:lumMod val="50000"/>
                  </a:srgbClr>
                </a:solidFill>
                <a:latin typeface="Times New Roman" panose="02020603050405020304" pitchFamily="18" charset="0"/>
                <a:cs typeface="Times New Roman" panose="02020603050405020304" pitchFamily="18" charset="0"/>
              </a:rPr>
              <a:t>Илнат</a:t>
            </a:r>
            <a:r>
              <a:rPr lang="ru-RU" sz="1200" dirty="0" smtClean="0">
                <a:solidFill>
                  <a:srgbClr val="4E67C8">
                    <a:lumMod val="50000"/>
                  </a:srgbClr>
                </a:solidFill>
                <a:latin typeface="Times New Roman" panose="02020603050405020304" pitchFamily="18" charset="0"/>
                <a:cs typeface="Times New Roman" panose="02020603050405020304" pitchFamily="18" charset="0"/>
              </a:rPr>
              <a:t> </a:t>
            </a:r>
            <a:r>
              <a:rPr lang="ru-RU" sz="1200" dirty="0" err="1">
                <a:solidFill>
                  <a:srgbClr val="4E67C8">
                    <a:lumMod val="50000"/>
                  </a:srgbClr>
                </a:solidFill>
                <a:latin typeface="Times New Roman" panose="02020603050405020304" pitchFamily="18" charset="0"/>
                <a:cs typeface="Times New Roman" panose="02020603050405020304" pitchFamily="18" charset="0"/>
              </a:rPr>
              <a:t>Гыйлметдинов</a:t>
            </a:r>
            <a:r>
              <a:rPr lang="ru-RU" sz="1200" dirty="0">
                <a:solidFill>
                  <a:srgbClr val="4E67C8">
                    <a:lumMod val="50000"/>
                  </a:srgbClr>
                </a:solidFill>
                <a:latin typeface="Times New Roman" panose="02020603050405020304" pitchFamily="18" charset="0"/>
                <a:cs typeface="Times New Roman" panose="02020603050405020304" pitchFamily="18" charset="0"/>
              </a:rPr>
              <a:t>, 3 класс</a:t>
            </a:r>
          </a:p>
          <a:p>
            <a:pPr algn="just"/>
            <a:endParaRPr lang="ru-RU" sz="12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8" name="AutoShape 2" descr="Река 1024 x 600 в высоком, деревья, пейзаж, обои на рабочий стол.."/>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Скругленный прямоугольник 8"/>
          <p:cNvSpPr/>
          <p:nvPr/>
        </p:nvSpPr>
        <p:spPr>
          <a:xfrm>
            <a:off x="692696" y="755576"/>
            <a:ext cx="5577466" cy="381642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1200" dirty="0" smtClean="0">
                <a:solidFill>
                  <a:schemeClr val="tx2"/>
                </a:solidFill>
                <a:latin typeface="Times New Roman" panose="02020603050405020304" pitchFamily="18" charset="0"/>
                <a:ea typeface="Calibri"/>
                <a:cs typeface="Times New Roman" panose="02020603050405020304" pitchFamily="18" charset="0"/>
              </a:rPr>
              <a:t>                                                  </a:t>
            </a:r>
            <a:endParaRPr lang="tt-RU" sz="1200" dirty="0" smtClean="0">
              <a:solidFill>
                <a:schemeClr val="tx2"/>
              </a:solidFill>
              <a:latin typeface="Times New Roman" panose="02020603050405020304" pitchFamily="18" charset="0"/>
              <a:ea typeface="Calibri"/>
              <a:cs typeface="Times New Roman" panose="02020603050405020304" pitchFamily="18" charset="0"/>
            </a:endParaRPr>
          </a:p>
          <a:p>
            <a:pPr>
              <a:spcAft>
                <a:spcPts val="0"/>
              </a:spcAft>
            </a:pPr>
            <a:r>
              <a:rPr lang="tt-RU" sz="1200" b="1" dirty="0" smtClean="0">
                <a:solidFill>
                  <a:schemeClr val="tx2"/>
                </a:solidFill>
                <a:latin typeface="Times New Roman" panose="02020603050405020304" pitchFamily="18" charset="0"/>
                <a:ea typeface="Calibri"/>
                <a:cs typeface="Times New Roman" panose="02020603050405020304" pitchFamily="18" charset="0"/>
              </a:rPr>
              <a:t>                                                        </a:t>
            </a:r>
            <a:r>
              <a:rPr lang="tt-RU" sz="1400" b="1" dirty="0" smtClean="0">
                <a:solidFill>
                  <a:srgbClr val="002060"/>
                </a:solidFill>
                <a:latin typeface="Times New Roman" panose="02020603050405020304" pitchFamily="18" charset="0"/>
                <a:ea typeface="Calibri"/>
                <a:cs typeface="Times New Roman" panose="02020603050405020304" pitchFamily="18" charset="0"/>
              </a:rPr>
              <a:t>Безнең </a:t>
            </a:r>
            <a:r>
              <a:rPr lang="tt-RU" sz="1400" b="1" dirty="0">
                <a:solidFill>
                  <a:srgbClr val="002060"/>
                </a:solidFill>
                <a:latin typeface="Times New Roman" panose="02020603050405020304" pitchFamily="18" charset="0"/>
                <a:ea typeface="Calibri"/>
                <a:cs typeface="Times New Roman" panose="02020603050405020304" pitchFamily="18" charset="0"/>
              </a:rPr>
              <a:t>гаилә</a:t>
            </a:r>
            <a:endParaRPr lang="ru-RU" sz="1400" b="1" dirty="0">
              <a:solidFill>
                <a:srgbClr val="002060"/>
              </a:solidFill>
              <a:latin typeface="Times New Roman" panose="02020603050405020304" pitchFamily="18" charset="0"/>
              <a:ea typeface="Calibri"/>
              <a:cs typeface="Times New Roman" panose="02020603050405020304" pitchFamily="18" charset="0"/>
            </a:endParaRPr>
          </a:p>
          <a:p>
            <a:pPr indent="449580">
              <a:spcAft>
                <a:spcPts val="0"/>
              </a:spcAft>
            </a:pPr>
            <a:r>
              <a:rPr lang="tt-RU" sz="1200" dirty="0">
                <a:solidFill>
                  <a:schemeClr val="tx2"/>
                </a:solidFill>
                <a:latin typeface="Times New Roman" panose="02020603050405020304" pitchFamily="18" charset="0"/>
                <a:ea typeface="Calibri"/>
                <a:cs typeface="Times New Roman" panose="02020603050405020304" pitchFamily="18" charset="0"/>
              </a:rPr>
              <a:t>Минем исемем-Талия. Миңа тугыз яшь.Безнең гаиләдә биш кеше-әтием, әнием, ике абыем һәм мин.</a:t>
            </a:r>
            <a:endParaRPr lang="ru-RU" sz="1200" dirty="0">
              <a:solidFill>
                <a:schemeClr val="tx2"/>
              </a:solidFill>
              <a:latin typeface="Times New Roman" panose="02020603050405020304" pitchFamily="18" charset="0"/>
              <a:ea typeface="Calibri"/>
              <a:cs typeface="Times New Roman" panose="02020603050405020304" pitchFamily="18" charset="0"/>
            </a:endParaRPr>
          </a:p>
          <a:p>
            <a:pPr indent="449580">
              <a:spcAft>
                <a:spcPts val="0"/>
              </a:spcAft>
            </a:pPr>
            <a:r>
              <a:rPr lang="tt-RU" sz="1200" dirty="0">
                <a:solidFill>
                  <a:schemeClr val="tx2"/>
                </a:solidFill>
                <a:latin typeface="Times New Roman" panose="02020603050405020304" pitchFamily="18" charset="0"/>
                <a:ea typeface="Calibri"/>
                <a:cs typeface="Times New Roman" panose="02020603050405020304" pitchFamily="18" charset="0"/>
              </a:rPr>
              <a:t>Мин үземнең гаиләмне яратам һәм кадерлим, чөнки гаиләдә генә кеше бәхетле була. Гаиләдә генә балалар дөрес тәрбия ала. Әти-әниебез безне бик яраталар. Мин шатлыгымны да, борчуларымны да аларга сөйлим.</a:t>
            </a:r>
            <a:endParaRPr lang="ru-RU" sz="1200" dirty="0">
              <a:solidFill>
                <a:schemeClr val="tx2"/>
              </a:solidFill>
              <a:latin typeface="Times New Roman" panose="02020603050405020304" pitchFamily="18" charset="0"/>
              <a:ea typeface="Calibri"/>
              <a:cs typeface="Times New Roman" panose="02020603050405020304" pitchFamily="18" charset="0"/>
            </a:endParaRPr>
          </a:p>
          <a:p>
            <a:pPr indent="449580">
              <a:spcAft>
                <a:spcPts val="0"/>
              </a:spcAft>
            </a:pPr>
            <a:r>
              <a:rPr lang="tt-RU" sz="1200" dirty="0">
                <a:solidFill>
                  <a:schemeClr val="tx2"/>
                </a:solidFill>
                <a:latin typeface="Times New Roman" panose="02020603050405020304" pitchFamily="18" charset="0"/>
                <a:ea typeface="Calibri"/>
                <a:cs typeface="Times New Roman" panose="02020603050405020304" pitchFamily="18" charset="0"/>
              </a:rPr>
              <a:t>Безнең гаилә бик тату һәм бәхетле. Әти-әнием безнең балачагыбыз  матур һәм күңелле үтсен өчен күп көч куялар.</a:t>
            </a:r>
            <a:endParaRPr lang="ru-RU" sz="1200" dirty="0">
              <a:solidFill>
                <a:schemeClr val="tx2"/>
              </a:solidFill>
              <a:latin typeface="Times New Roman" panose="02020603050405020304" pitchFamily="18" charset="0"/>
              <a:ea typeface="Calibri"/>
              <a:cs typeface="Times New Roman" panose="02020603050405020304" pitchFamily="18" charset="0"/>
            </a:endParaRPr>
          </a:p>
          <a:p>
            <a:pPr indent="449580">
              <a:spcAft>
                <a:spcPts val="0"/>
              </a:spcAft>
            </a:pPr>
            <a:r>
              <a:rPr lang="tt-RU" sz="1200" dirty="0">
                <a:solidFill>
                  <a:schemeClr val="tx2"/>
                </a:solidFill>
                <a:latin typeface="Times New Roman" panose="02020603050405020304" pitchFamily="18" charset="0"/>
                <a:ea typeface="Calibri"/>
                <a:cs typeface="Times New Roman" panose="02020603050405020304" pitchFamily="18" charset="0"/>
              </a:rPr>
              <a:t>Без бергәләп ял итәбез. Каникулларда гаиләбез белән төрле җирләргә сәяхәткә барабыз, табигать кочагында ял итәбез.</a:t>
            </a:r>
            <a:endParaRPr lang="ru-RU" sz="1200" dirty="0">
              <a:solidFill>
                <a:schemeClr val="tx2"/>
              </a:solidFill>
              <a:latin typeface="Times New Roman" panose="02020603050405020304" pitchFamily="18" charset="0"/>
              <a:ea typeface="Calibri"/>
              <a:cs typeface="Times New Roman" panose="02020603050405020304" pitchFamily="18" charset="0"/>
            </a:endParaRPr>
          </a:p>
          <a:p>
            <a:pPr indent="449580">
              <a:spcAft>
                <a:spcPts val="0"/>
              </a:spcAft>
            </a:pPr>
            <a:r>
              <a:rPr lang="tt-RU" sz="1200" dirty="0">
                <a:solidFill>
                  <a:schemeClr val="tx2"/>
                </a:solidFill>
                <a:latin typeface="Times New Roman" panose="02020603050405020304" pitchFamily="18" charset="0"/>
                <a:ea typeface="Calibri"/>
                <a:cs typeface="Times New Roman" panose="02020603050405020304" pitchFamily="18" charset="0"/>
              </a:rPr>
              <a:t>Минем  әти-әнием безне  рухи һәм дини яктан тәрбияләүә дә зур игътибар бирәләр. Безне яхшылык белән начарлыкны аера белергә, кешеләр белән уртак тел табарга, өлкәннәрне хөрмәт итәргә, тыңлаучан, хезмәт сөючән  һәм намуслы булырга өйрәтәләр. Шулай ук төрле начар гадәтләрдән дә сакланырга кушалар.</a:t>
            </a:r>
            <a:endParaRPr lang="ru-RU" sz="1200" dirty="0">
              <a:solidFill>
                <a:schemeClr val="tx2"/>
              </a:solidFill>
              <a:latin typeface="Times New Roman" panose="02020603050405020304" pitchFamily="18" charset="0"/>
              <a:ea typeface="Calibri"/>
              <a:cs typeface="Times New Roman" panose="02020603050405020304" pitchFamily="18" charset="0"/>
            </a:endParaRPr>
          </a:p>
          <a:p>
            <a:pPr indent="449580">
              <a:spcAft>
                <a:spcPts val="0"/>
              </a:spcAft>
            </a:pPr>
            <a:r>
              <a:rPr lang="tt-RU" sz="1200" dirty="0">
                <a:solidFill>
                  <a:schemeClr val="tx2"/>
                </a:solidFill>
                <a:latin typeface="Times New Roman" panose="02020603050405020304" pitchFamily="18" charset="0"/>
                <a:ea typeface="Calibri"/>
                <a:cs typeface="Times New Roman" panose="02020603050405020304" pitchFamily="18" charset="0"/>
              </a:rPr>
              <a:t>Мин үземнең әти-әниемә бәхетле балачагым өчен бик рәхмәтлемен. Алар тормышта иң ныклы терәк.</a:t>
            </a:r>
            <a:endParaRPr lang="ru-RU" sz="1200" dirty="0">
              <a:solidFill>
                <a:schemeClr val="tx2"/>
              </a:solidFill>
              <a:latin typeface="Times New Roman" panose="02020603050405020304" pitchFamily="18" charset="0"/>
              <a:ea typeface="Calibri"/>
              <a:cs typeface="Times New Roman" panose="02020603050405020304" pitchFamily="18" charset="0"/>
            </a:endParaRPr>
          </a:p>
          <a:p>
            <a:pPr indent="449580">
              <a:spcAft>
                <a:spcPts val="0"/>
              </a:spcAft>
            </a:pPr>
            <a:r>
              <a:rPr lang="tt-RU" sz="1200" dirty="0">
                <a:solidFill>
                  <a:schemeClr val="tx2"/>
                </a:solidFill>
                <a:latin typeface="Times New Roman" panose="02020603050405020304" pitchFamily="18" charset="0"/>
                <a:ea typeface="Calibri"/>
                <a:cs typeface="Times New Roman" panose="02020603050405020304" pitchFamily="18" charset="0"/>
              </a:rPr>
              <a:t>    </a:t>
            </a:r>
            <a:r>
              <a:rPr lang="tt-RU" sz="1200" dirty="0" smtClean="0">
                <a:solidFill>
                  <a:schemeClr val="tx2"/>
                </a:solidFill>
                <a:latin typeface="Times New Roman" panose="02020603050405020304" pitchFamily="18" charset="0"/>
                <a:ea typeface="Calibri"/>
                <a:cs typeface="Times New Roman" panose="02020603050405020304" pitchFamily="18" charset="0"/>
              </a:rPr>
              <a:t>                                   Талия </a:t>
            </a:r>
            <a:r>
              <a:rPr lang="tt-RU" sz="1200" dirty="0">
                <a:solidFill>
                  <a:schemeClr val="tx2"/>
                </a:solidFill>
                <a:latin typeface="Times New Roman" panose="02020603050405020304" pitchFamily="18" charset="0"/>
                <a:ea typeface="Calibri"/>
                <a:cs typeface="Times New Roman" panose="02020603050405020304" pitchFamily="18" charset="0"/>
              </a:rPr>
              <a:t>Хусаенова, 3 класс</a:t>
            </a:r>
            <a:r>
              <a:rPr lang="tt-RU" sz="1200" dirty="0" smtClean="0">
                <a:solidFill>
                  <a:schemeClr val="tx2"/>
                </a:solidFill>
                <a:latin typeface="Times New Roman" panose="02020603050405020304" pitchFamily="18" charset="0"/>
                <a:ea typeface="Calibri"/>
                <a:cs typeface="Times New Roman" panose="02020603050405020304" pitchFamily="18" charset="0"/>
              </a:rPr>
              <a:t>.</a:t>
            </a:r>
            <a:endParaRPr lang="en-US" sz="1200" dirty="0" smtClean="0">
              <a:solidFill>
                <a:schemeClr val="tx2"/>
              </a:solidFill>
              <a:latin typeface="Times New Roman" panose="02020603050405020304" pitchFamily="18" charset="0"/>
              <a:ea typeface="Calibri"/>
              <a:cs typeface="Times New Roman" panose="02020603050405020304" pitchFamily="18" charset="0"/>
            </a:endParaRPr>
          </a:p>
          <a:p>
            <a:pPr indent="449580">
              <a:spcAft>
                <a:spcPts val="0"/>
              </a:spcAft>
            </a:pPr>
            <a:endParaRPr lang="en-US" sz="1200" dirty="0" smtClean="0">
              <a:solidFill>
                <a:schemeClr val="tx2"/>
              </a:solidFill>
              <a:latin typeface="Times New Roman" panose="02020603050405020304" pitchFamily="18" charset="0"/>
              <a:ea typeface="Calibri"/>
              <a:cs typeface="Times New Roman" panose="02020603050405020304" pitchFamily="18" charset="0"/>
            </a:endParaRPr>
          </a:p>
          <a:p>
            <a:pPr indent="449580">
              <a:spcAft>
                <a:spcPts val="0"/>
              </a:spcAft>
            </a:pPr>
            <a:endParaRPr lang="ru-RU" sz="1200" dirty="0">
              <a:solidFill>
                <a:schemeClr val="tx2"/>
              </a:solidFill>
              <a:latin typeface="Times New Roman" panose="02020603050405020304" pitchFamily="18" charset="0"/>
              <a:ea typeface="Calibri"/>
              <a:cs typeface="Times New Roman" panose="02020603050405020304" pitchFamily="18" charset="0"/>
            </a:endParaRPr>
          </a:p>
          <a:p>
            <a:pPr>
              <a:spcAft>
                <a:spcPts val="0"/>
              </a:spcAft>
            </a:pPr>
            <a:r>
              <a:rPr lang="tt-RU" dirty="0">
                <a:latin typeface="Times New Roman"/>
                <a:ea typeface="Calibri"/>
                <a:cs typeface="Times New Roman"/>
              </a:rPr>
              <a:t> </a:t>
            </a:r>
            <a:endParaRPr lang="ru-RU" sz="1600" dirty="0">
              <a:effectLst/>
              <a:latin typeface="Calibri"/>
              <a:ea typeface="Calibri"/>
              <a:cs typeface="Times New Roman"/>
            </a:endParaRPr>
          </a:p>
        </p:txBody>
      </p:sp>
      <p:pic>
        <p:nvPicPr>
          <p:cNvPr id="11" name="Picture 3" descr="C:\Users\Рамзия\Desktop\i.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32856" y="8035949"/>
            <a:ext cx="1125536" cy="899592"/>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Прямоугольник 9"/>
          <p:cNvSpPr/>
          <p:nvPr/>
        </p:nvSpPr>
        <p:spPr>
          <a:xfrm>
            <a:off x="1052736" y="323528"/>
            <a:ext cx="5256584" cy="523220"/>
          </a:xfrm>
          <a:prstGeom prst="rect">
            <a:avLst/>
          </a:prstGeom>
          <a:noFill/>
        </p:spPr>
        <p:txBody>
          <a:bodyPr wrap="square" lIns="91440" tIns="45720" rIns="91440" bIns="45720">
            <a:spAutoFit/>
          </a:bodyPr>
          <a:lstStyle/>
          <a:p>
            <a:pPr algn="ctr"/>
            <a:r>
              <a:rPr lang="ru-RU" sz="2800" b="1" cap="none" spc="0"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latin typeface="Times New Roman" panose="02020603050405020304" pitchFamily="18" charset="0"/>
                <a:cs typeface="Times New Roman" panose="02020603050405020304" pitchFamily="18" charset="0"/>
              </a:rPr>
              <a:t>Укучы</a:t>
            </a:r>
            <a:r>
              <a:rPr lang="ru-RU" sz="28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latin typeface="Times New Roman" panose="02020603050405020304" pitchFamily="18" charset="0"/>
                <a:cs typeface="Times New Roman" panose="02020603050405020304" pitchFamily="18" charset="0"/>
              </a:rPr>
              <a:t> </a:t>
            </a:r>
            <a:r>
              <a:rPr lang="ru-RU" sz="2800" b="1" cap="none" spc="0"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latin typeface="Times New Roman" panose="02020603050405020304" pitchFamily="18" charset="0"/>
                <a:cs typeface="Times New Roman" panose="02020603050405020304" pitchFamily="18" charset="0"/>
              </a:rPr>
              <a:t>уйлана</a:t>
            </a:r>
            <a:r>
              <a:rPr lang="ru-RU" sz="28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latin typeface="Times New Roman" panose="02020603050405020304" pitchFamily="18" charset="0"/>
                <a:cs typeface="Times New Roman" panose="02020603050405020304" pitchFamily="18" charset="0"/>
              </a:rPr>
              <a:t>, </a:t>
            </a:r>
            <a:r>
              <a:rPr lang="ru-RU" sz="2800" b="1" cap="none" spc="0" dirty="0" err="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latin typeface="Times New Roman" panose="02020603050405020304" pitchFamily="18" charset="0"/>
                <a:cs typeface="Times New Roman" panose="02020603050405020304" pitchFamily="18" charset="0"/>
              </a:rPr>
              <a:t>иҗат итә</a:t>
            </a:r>
            <a:endParaRPr lang="ru-RU" sz="28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ndParaRPr>
          </a:p>
        </p:txBody>
      </p:sp>
      <p:pic>
        <p:nvPicPr>
          <p:cNvPr id="12" name="Picture 2" descr="C:\Users\Гюзелия Мансуровна\Desktop\wX1MsvlsuKs.jpg"/>
          <p:cNvPicPr>
            <a:picLocks noChangeAspect="1" noChangeArrowheads="1"/>
          </p:cNvPicPr>
          <p:nvPr/>
        </p:nvPicPr>
        <p:blipFill>
          <a:blip r:embed="rId4" cstate="print"/>
          <a:srcRect l="-3962" t="14858"/>
          <a:stretch>
            <a:fillRect/>
          </a:stretch>
        </p:blipFill>
        <p:spPr bwMode="auto">
          <a:xfrm>
            <a:off x="476672" y="3923928"/>
            <a:ext cx="1889448" cy="2063213"/>
          </a:xfrm>
          <a:prstGeom prst="rect">
            <a:avLst/>
          </a:prstGeom>
          <a:noFill/>
        </p:spPr>
      </p:pic>
      <p:pic>
        <p:nvPicPr>
          <p:cNvPr id="13" name="Picture 4" descr="https://pp.vk.me/c424221/v424221311/2188/LjM8_IK45zM.jpg"/>
          <p:cNvPicPr>
            <a:picLocks noChangeAspect="1" noChangeArrowheads="1"/>
          </p:cNvPicPr>
          <p:nvPr/>
        </p:nvPicPr>
        <p:blipFill>
          <a:blip r:embed="rId5" cstate="print"/>
          <a:srcRect l="18750" r="18750" b="2778"/>
          <a:stretch>
            <a:fillRect/>
          </a:stretch>
        </p:blipFill>
        <p:spPr bwMode="auto">
          <a:xfrm>
            <a:off x="4725144" y="3995936"/>
            <a:ext cx="1666471" cy="1944216"/>
          </a:xfrm>
          <a:prstGeom prst="rect">
            <a:avLst/>
          </a:prstGeom>
          <a:noFill/>
        </p:spPr>
      </p:pic>
      <p:pic>
        <p:nvPicPr>
          <p:cNvPr id="14" name="Picture 6" descr="https://pp.vk.me/c424221/v424221311/21d0/HXP0bGUxjcU.jpg"/>
          <p:cNvPicPr>
            <a:picLocks noChangeAspect="1" noChangeArrowheads="1"/>
          </p:cNvPicPr>
          <p:nvPr/>
        </p:nvPicPr>
        <p:blipFill>
          <a:blip r:embed="rId6" cstate="print"/>
          <a:srcRect/>
          <a:stretch>
            <a:fillRect/>
          </a:stretch>
        </p:blipFill>
        <p:spPr bwMode="auto">
          <a:xfrm>
            <a:off x="2492896" y="4139952"/>
            <a:ext cx="2060848" cy="1545636"/>
          </a:xfrm>
          <a:prstGeom prst="rect">
            <a:avLst/>
          </a:prstGeom>
          <a:noFill/>
        </p:spPr>
      </p:pic>
    </p:spTree>
    <p:extLst>
      <p:ext uri="{BB962C8B-B14F-4D97-AF65-F5344CB8AC3E}">
        <p14:creationId xmlns="" xmlns:p14="http://schemas.microsoft.com/office/powerpoint/2010/main" val="21166479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Горизонтальный свиток 5"/>
          <p:cNvSpPr/>
          <p:nvPr/>
        </p:nvSpPr>
        <p:spPr>
          <a:xfrm>
            <a:off x="620687" y="31428"/>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a:t>
            </a:r>
            <a:r>
              <a:rPr lang="en-US" sz="1200" dirty="0" smtClean="0">
                <a:solidFill>
                  <a:schemeClr val="tx1"/>
                </a:solidFill>
                <a:latin typeface="Times New Roman" pitchFamily="18" charset="0"/>
                <a:cs typeface="Times New Roman" pitchFamily="18" charset="0"/>
              </a:rPr>
              <a:t>6</a:t>
            </a:r>
            <a:r>
              <a:rPr lang="tt-RU" sz="1200" dirty="0" smtClean="0">
                <a:solidFill>
                  <a:schemeClr val="tx1"/>
                </a:solidFill>
                <a:latin typeface="Times New Roman" pitchFamily="18" charset="0"/>
                <a:cs typeface="Times New Roman" pitchFamily="18" charset="0"/>
              </a:rPr>
              <a:t> ел                Октябрь  № 2       8 бит</a:t>
            </a:r>
            <a:endParaRPr lang="ru-RU" sz="1200" dirty="0">
              <a:solidFill>
                <a:schemeClr val="tx1"/>
              </a:solidFill>
              <a:latin typeface="Times New Roman" pitchFamily="18" charset="0"/>
              <a:cs typeface="Times New Roman" pitchFamily="18" charset="0"/>
            </a:endParaRPr>
          </a:p>
        </p:txBody>
      </p:sp>
      <p:graphicFrame>
        <p:nvGraphicFramePr>
          <p:cNvPr id="7" name="Таблица 6"/>
          <p:cNvGraphicFramePr>
            <a:graphicFrameLocks noGrp="1"/>
          </p:cNvGraphicFramePr>
          <p:nvPr>
            <p:extLst>
              <p:ext uri="{D42A27DB-BD31-4B8C-83A1-F6EECF244321}">
                <p14:modId xmlns="" xmlns:p14="http://schemas.microsoft.com/office/powerpoint/2010/main" val="3307773201"/>
              </p:ext>
            </p:extLst>
          </p:nvPr>
        </p:nvGraphicFramePr>
        <p:xfrm>
          <a:off x="332656" y="7380312"/>
          <a:ext cx="6120680" cy="1554480"/>
        </p:xfrm>
        <a:graphic>
          <a:graphicData uri="http://schemas.openxmlformats.org/drawingml/2006/table">
            <a:tbl>
              <a:tblPr firstRow="1" bandRow="1"/>
              <a:tblGrid>
                <a:gridCol w="3060340"/>
                <a:gridCol w="3060340"/>
              </a:tblGrid>
              <a:tr h="144016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tt-RU" sz="1200" b="0" kern="1200" dirty="0" smtClean="0">
                          <a:solidFill>
                            <a:schemeClr val="tx1"/>
                          </a:solidFill>
                          <a:latin typeface="Times New Roman" pitchFamily="18" charset="0"/>
                          <a:ea typeface="+mn-ea"/>
                          <a:cs typeface="Times New Roman" pitchFamily="18" charset="0"/>
                        </a:rPr>
                        <a:t>Безнең адрес: 422065, ТР, Саба районы Олы Кибәче авылы; Ф. Энгельс урамы, 75  йорт, тел. 42-6-67</a:t>
                      </a:r>
                      <a:endParaRPr lang="ru-RU" sz="1200" b="0" kern="1200" dirty="0" smtClean="0">
                        <a:solidFill>
                          <a:schemeClr val="tx1"/>
                        </a:solidFill>
                        <a:latin typeface="Times New Roman" pitchFamily="18" charset="0"/>
                        <a:ea typeface="+mn-ea"/>
                        <a:cs typeface="Times New Roman" pitchFamily="18" charset="0"/>
                      </a:endParaRPr>
                    </a:p>
                    <a:p>
                      <a:r>
                        <a:rPr lang="tt-RU" sz="1200" b="0" kern="1200" dirty="0" smtClean="0">
                          <a:solidFill>
                            <a:schemeClr val="tx1"/>
                          </a:solidFill>
                          <a:latin typeface="Times New Roman" pitchFamily="18" charset="0"/>
                          <a:ea typeface="+mn-ea"/>
                          <a:cs typeface="Times New Roman" pitchFamily="18" charset="0"/>
                        </a:rPr>
                        <a:t>Газетаны оештыручы: Саба районы Олы Кибәче урта мәктәбе, “Ай” берлеге.</a:t>
                      </a:r>
                      <a:endParaRPr lang="ru-RU" sz="1200" b="0" kern="1200" dirty="0" smtClean="0">
                        <a:solidFill>
                          <a:schemeClr val="tx1"/>
                        </a:solidFill>
                        <a:latin typeface="Times New Roman" pitchFamily="18" charset="0"/>
                        <a:ea typeface="+mn-ea"/>
                        <a:cs typeface="Times New Roman" pitchFamily="18" charset="0"/>
                      </a:endParaRPr>
                    </a:p>
                    <a:p>
                      <a:r>
                        <a:rPr lang="tt-RU" sz="1200" b="0" kern="1200" dirty="0" smtClean="0">
                          <a:solidFill>
                            <a:schemeClr val="tx1"/>
                          </a:solidFill>
                          <a:latin typeface="Times New Roman" pitchFamily="18" charset="0"/>
                          <a:ea typeface="+mn-ea"/>
                          <a:cs typeface="Times New Roman" pitchFamily="18" charset="0"/>
                        </a:rPr>
                        <a:t>Газета айга бер тапкыр чыга. Тира</a:t>
                      </a:r>
                      <a:r>
                        <a:rPr lang="ru-RU" sz="1200" b="0" kern="1200" dirty="0" smtClean="0">
                          <a:solidFill>
                            <a:schemeClr val="tx1"/>
                          </a:solidFill>
                          <a:latin typeface="Times New Roman" pitchFamily="18" charset="0"/>
                          <a:ea typeface="+mn-ea"/>
                          <a:cs typeface="Times New Roman" pitchFamily="18" charset="0"/>
                        </a:rPr>
                        <a:t>ж</a:t>
                      </a:r>
                      <a:r>
                        <a:rPr lang="tt-RU" sz="1200" b="0" kern="1200" dirty="0" smtClean="0">
                          <a:solidFill>
                            <a:schemeClr val="tx1"/>
                          </a:solidFill>
                          <a:latin typeface="Times New Roman" pitchFamily="18" charset="0"/>
                          <a:ea typeface="+mn-ea"/>
                          <a:cs typeface="Times New Roman" pitchFamily="18" charset="0"/>
                        </a:rPr>
                        <a:t>: 50, форматы: А4</a:t>
                      </a:r>
                      <a:endParaRPr lang="ru-RU" sz="1200" b="0" kern="1200" dirty="0" smtClean="0">
                        <a:solidFill>
                          <a:schemeClr val="tx1"/>
                        </a:solidFill>
                        <a:latin typeface="Times New Roman" pitchFamily="18" charset="0"/>
                        <a:ea typeface="+mn-ea"/>
                        <a:cs typeface="Times New Roman" pitchFamily="18" charset="0"/>
                      </a:endParaRPr>
                    </a:p>
                    <a:p>
                      <a:endParaRPr lang="ru-RU" sz="1200" b="0" dirty="0">
                        <a:solidFill>
                          <a:schemeClr val="tx1"/>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E8542">
                        <a:lumMod val="40000"/>
                        <a:lumOff val="6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tt-RU" sz="1200" b="0" kern="1200" dirty="0" smtClean="0">
                          <a:solidFill>
                            <a:schemeClr val="tx1"/>
                          </a:solidFill>
                          <a:latin typeface="Times New Roman" pitchFamily="18" charset="0"/>
                          <a:ea typeface="+mn-ea"/>
                          <a:cs typeface="Times New Roman" pitchFamily="18" charset="0"/>
                        </a:rPr>
                        <a:t>Баш мөхәррир:  Измайлова</a:t>
                      </a:r>
                      <a:r>
                        <a:rPr lang="tt-RU" sz="1200" b="0" kern="1200" baseline="0" dirty="0" smtClean="0">
                          <a:solidFill>
                            <a:schemeClr val="tx1"/>
                          </a:solidFill>
                          <a:latin typeface="Times New Roman" pitchFamily="18" charset="0"/>
                          <a:ea typeface="+mn-ea"/>
                          <a:cs typeface="Times New Roman" pitchFamily="18" charset="0"/>
                        </a:rPr>
                        <a:t> Г.М.</a:t>
                      </a:r>
                      <a:r>
                        <a:rPr lang="tt-RU" sz="1200" b="0" kern="1200" dirty="0" smtClean="0">
                          <a:solidFill>
                            <a:schemeClr val="tx1"/>
                          </a:solidFill>
                          <a:latin typeface="Times New Roman" pitchFamily="18" charset="0"/>
                          <a:ea typeface="+mn-ea"/>
                          <a:cs typeface="Times New Roman" pitchFamily="18" charset="0"/>
                        </a:rPr>
                        <a:t> </a:t>
                      </a:r>
                      <a:endParaRPr lang="ru-RU" sz="1200" b="0" kern="1200" dirty="0" smtClean="0">
                        <a:solidFill>
                          <a:schemeClr val="tx1"/>
                        </a:solidFill>
                        <a:latin typeface="Times New Roman" pitchFamily="18" charset="0"/>
                        <a:ea typeface="+mn-ea"/>
                        <a:cs typeface="Times New Roman" pitchFamily="18" charset="0"/>
                      </a:endParaRPr>
                    </a:p>
                    <a:p>
                      <a:r>
                        <a:rPr lang="tt-RU" sz="1200" b="0" kern="1200" dirty="0" smtClean="0">
                          <a:solidFill>
                            <a:schemeClr val="tx1"/>
                          </a:solidFill>
                          <a:latin typeface="Times New Roman" pitchFamily="18" charset="0"/>
                          <a:ea typeface="+mn-ea"/>
                          <a:cs typeface="Times New Roman" pitchFamily="18" charset="0"/>
                        </a:rPr>
                        <a:t>Иҗади хезмәткәрләр: педагог-оештыручы  Нигматзянова Ә.Ә., мәктәп укучылар думасының мәгълүмат комитеты членнары</a:t>
                      </a:r>
                      <a:endParaRPr lang="ru-RU" sz="1200" b="0" kern="1200" dirty="0" smtClean="0">
                        <a:solidFill>
                          <a:schemeClr val="tx1"/>
                        </a:solidFill>
                        <a:latin typeface="Times New Roman" pitchFamily="18" charset="0"/>
                        <a:ea typeface="+mn-ea"/>
                        <a:cs typeface="Times New Roman" pitchFamily="18" charset="0"/>
                      </a:endParaRPr>
                    </a:p>
                    <a:p>
                      <a:endParaRPr lang="ru-RU" sz="1200" b="0" dirty="0">
                        <a:solidFill>
                          <a:schemeClr val="tx1"/>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E8542">
                        <a:lumMod val="40000"/>
                        <a:lumOff val="60000"/>
                      </a:srgbClr>
                    </a:solidFill>
                  </a:tcPr>
                </a:tc>
              </a:tr>
            </a:tbl>
          </a:graphicData>
        </a:graphic>
      </p:graphicFrame>
      <p:sp>
        <p:nvSpPr>
          <p:cNvPr id="8" name="Скругленный прямоугольник 7"/>
          <p:cNvSpPr>
            <a:spLocks noChangeArrowheads="1"/>
          </p:cNvSpPr>
          <p:nvPr/>
        </p:nvSpPr>
        <p:spPr bwMode="auto">
          <a:xfrm>
            <a:off x="460476" y="683692"/>
            <a:ext cx="6264696" cy="1368028"/>
          </a:xfrm>
          <a:prstGeom prst="roundRect">
            <a:avLst>
              <a:gd name="adj" fmla="val 16667"/>
            </a:avLst>
          </a:prstGeom>
          <a:solidFill>
            <a:schemeClr val="accent6">
              <a:lumMod val="20000"/>
              <a:lumOff val="80000"/>
            </a:schemeClr>
          </a:solidFill>
          <a:ln w="9525">
            <a:solidFill>
              <a:srgbClr val="000000"/>
            </a:solidFill>
            <a:round/>
            <a:headEnd/>
            <a:tailEnd/>
          </a:ln>
        </p:spPr>
        <p:txBody>
          <a:bodyPr rot="0" vert="horz" wrap="square" lIns="91440" tIns="45720" rIns="91440" bIns="45720" anchor="t" anchorCtr="0" upright="1">
            <a:noAutofit/>
          </a:bodyPr>
          <a:lstStyle/>
          <a:p>
            <a:pPr algn="ctr"/>
            <a:r>
              <a:rPr lang="ru-RU" sz="1400" b="1" dirty="0">
                <a:solidFill>
                  <a:srgbClr val="C00000"/>
                </a:solidFill>
                <a:latin typeface="Times New Roman" panose="02020603050405020304" pitchFamily="18" charset="0"/>
                <a:cs typeface="Times New Roman" panose="02020603050405020304" pitchFamily="18" charset="0"/>
              </a:rPr>
              <a:t>"</a:t>
            </a:r>
            <a:r>
              <a:rPr lang="ru-RU" sz="1400" b="1" dirty="0" err="1">
                <a:solidFill>
                  <a:srgbClr val="C00000"/>
                </a:solidFill>
                <a:latin typeface="Times New Roman" panose="02020603050405020304" pitchFamily="18" charset="0"/>
                <a:cs typeface="Times New Roman" panose="02020603050405020304" pitchFamily="18" charset="0"/>
              </a:rPr>
              <a:t>Китапка</a:t>
            </a:r>
            <a:r>
              <a:rPr lang="ru-RU" sz="1400" b="1" dirty="0">
                <a:solidFill>
                  <a:srgbClr val="C00000"/>
                </a:solidFill>
                <a:latin typeface="Times New Roman" panose="02020603050405020304" pitchFamily="18" charset="0"/>
                <a:cs typeface="Times New Roman" panose="02020603050405020304" pitchFamily="18" charset="0"/>
              </a:rPr>
              <a:t> </a:t>
            </a:r>
            <a:r>
              <a:rPr lang="ru-RU" sz="1400" b="1" dirty="0" err="1">
                <a:solidFill>
                  <a:srgbClr val="C00000"/>
                </a:solidFill>
                <a:latin typeface="Times New Roman" panose="02020603050405020304" pitchFamily="18" charset="0"/>
                <a:cs typeface="Times New Roman" panose="02020603050405020304" pitchFamily="18" charset="0"/>
              </a:rPr>
              <a:t>икенче</a:t>
            </a:r>
            <a:r>
              <a:rPr lang="ru-RU" sz="1400" b="1" dirty="0">
                <a:solidFill>
                  <a:srgbClr val="C00000"/>
                </a:solidFill>
                <a:latin typeface="Times New Roman" panose="02020603050405020304" pitchFamily="18" charset="0"/>
                <a:cs typeface="Times New Roman" panose="02020603050405020304" pitchFamily="18" charset="0"/>
              </a:rPr>
              <a:t> </a:t>
            </a:r>
            <a:r>
              <a:rPr lang="ru-RU" sz="1400" b="1" dirty="0" err="1">
                <a:solidFill>
                  <a:srgbClr val="C00000"/>
                </a:solidFill>
                <a:latin typeface="Times New Roman" panose="02020603050405020304" pitchFamily="18" charset="0"/>
                <a:cs typeface="Times New Roman" panose="02020603050405020304" pitchFamily="18" charset="0"/>
              </a:rPr>
              <a:t>тормыш</a:t>
            </a:r>
            <a:r>
              <a:rPr lang="ru-RU" sz="1400" b="1" dirty="0">
                <a:solidFill>
                  <a:srgbClr val="C00000"/>
                </a:solidFill>
                <a:latin typeface="Times New Roman" panose="02020603050405020304" pitchFamily="18" charset="0"/>
                <a:cs typeface="Times New Roman" panose="02020603050405020304" pitchFamily="18" charset="0"/>
              </a:rPr>
              <a:t> </a:t>
            </a:r>
            <a:r>
              <a:rPr lang="ru-RU" sz="1400" b="1" dirty="0" err="1">
                <a:solidFill>
                  <a:srgbClr val="C00000"/>
                </a:solidFill>
                <a:latin typeface="Times New Roman" panose="02020603050405020304" pitchFamily="18" charset="0"/>
                <a:cs typeface="Times New Roman" panose="02020603050405020304" pitchFamily="18" charset="0"/>
              </a:rPr>
              <a:t>бүләк</a:t>
            </a:r>
            <a:r>
              <a:rPr lang="ru-RU" sz="1400" b="1" dirty="0">
                <a:solidFill>
                  <a:srgbClr val="C00000"/>
                </a:solidFill>
                <a:latin typeface="Times New Roman" panose="02020603050405020304" pitchFamily="18" charset="0"/>
                <a:cs typeface="Times New Roman" panose="02020603050405020304" pitchFamily="18" charset="0"/>
              </a:rPr>
              <a:t> </a:t>
            </a:r>
            <a:r>
              <a:rPr lang="ru-RU" sz="1400" b="1" dirty="0" err="1">
                <a:solidFill>
                  <a:srgbClr val="C00000"/>
                </a:solidFill>
                <a:latin typeface="Times New Roman" panose="02020603050405020304" pitchFamily="18" charset="0"/>
                <a:cs typeface="Times New Roman" panose="02020603050405020304" pitchFamily="18" charset="0"/>
              </a:rPr>
              <a:t>ит</a:t>
            </a:r>
            <a:r>
              <a:rPr lang="ru-RU" sz="1400" b="1" dirty="0">
                <a:solidFill>
                  <a:srgbClr val="C00000"/>
                </a:solidFill>
                <a:latin typeface="Times New Roman" panose="02020603050405020304" pitchFamily="18" charset="0"/>
                <a:cs typeface="Times New Roman" panose="02020603050405020304" pitchFamily="18" charset="0"/>
              </a:rPr>
              <a:t>!"</a:t>
            </a:r>
          </a:p>
          <a:p>
            <a:r>
              <a:rPr lang="ru-RU" sz="1200" dirty="0" err="1">
                <a:solidFill>
                  <a:srgbClr val="002060"/>
                </a:solidFill>
                <a:latin typeface="Times New Roman" panose="02020603050405020304" pitchFamily="18" charset="0"/>
                <a:cs typeface="Times New Roman" panose="02020603050405020304" pitchFamily="18" charset="0"/>
              </a:rPr>
              <a:t>Республикада</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Китапка</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икенче</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тормыш</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бүләк</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ит</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акциясе</a:t>
            </a:r>
            <a:r>
              <a:rPr lang="ru-RU" sz="1200" dirty="0">
                <a:solidFill>
                  <a:srgbClr val="002060"/>
                </a:solidFill>
                <a:latin typeface="Times New Roman" panose="02020603050405020304" pitchFamily="18" charset="0"/>
                <a:cs typeface="Times New Roman" panose="02020603050405020304" pitchFamily="18" charset="0"/>
              </a:rPr>
              <a:t> бара. </a:t>
            </a:r>
            <a:r>
              <a:rPr lang="ru-RU" sz="1200" dirty="0" err="1">
                <a:solidFill>
                  <a:srgbClr val="002060"/>
                </a:solidFill>
                <a:latin typeface="Times New Roman" panose="02020603050405020304" pitchFamily="18" charset="0"/>
                <a:cs typeface="Times New Roman" panose="02020603050405020304" pitchFamily="18" charset="0"/>
              </a:rPr>
              <a:t>Шул</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уңайдан</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язучы</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Мөхәммәт</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Мәһдиевнең</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кызы</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Гәүһәрия</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Хәсәнова</a:t>
            </a:r>
            <a:r>
              <a:rPr lang="ru-RU" sz="1200" dirty="0">
                <a:solidFill>
                  <a:srgbClr val="002060"/>
                </a:solidFill>
                <a:latin typeface="Times New Roman" panose="02020603050405020304" pitchFamily="18" charset="0"/>
                <a:cs typeface="Times New Roman" panose="02020603050405020304" pitchFamily="18" charset="0"/>
              </a:rPr>
              <a:t> Олы </a:t>
            </a:r>
            <a:r>
              <a:rPr lang="ru-RU" sz="1200" dirty="0" err="1">
                <a:solidFill>
                  <a:srgbClr val="002060"/>
                </a:solidFill>
                <a:latin typeface="Times New Roman" panose="02020603050405020304" pitchFamily="18" charset="0"/>
                <a:cs typeface="Times New Roman" panose="02020603050405020304" pitchFamily="18" charset="0"/>
              </a:rPr>
              <a:t>Кибәче</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урта</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гомумбелем</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бирү</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мәктәбенә</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язучы</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китапханәсеннән</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һәм</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үзенең</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шәхси</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китапханәсеннән</a:t>
            </a:r>
            <a:r>
              <a:rPr lang="ru-RU" sz="1200" dirty="0">
                <a:solidFill>
                  <a:srgbClr val="002060"/>
                </a:solidFill>
                <a:latin typeface="Times New Roman" panose="02020603050405020304" pitchFamily="18" charset="0"/>
                <a:cs typeface="Times New Roman" panose="02020603050405020304" pitchFamily="18" charset="0"/>
              </a:rPr>
              <a:t> 107 </a:t>
            </a:r>
            <a:r>
              <a:rPr lang="ru-RU" sz="1200" dirty="0" err="1">
                <a:solidFill>
                  <a:srgbClr val="002060"/>
                </a:solidFill>
                <a:latin typeface="Times New Roman" panose="02020603050405020304" pitchFamily="18" charset="0"/>
                <a:cs typeface="Times New Roman" panose="02020603050405020304" pitchFamily="18" charset="0"/>
              </a:rPr>
              <a:t>китап</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бүләк</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итте</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Китаплар</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бик</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кызыклы</a:t>
            </a:r>
            <a:r>
              <a:rPr lang="ru-RU" sz="1200" dirty="0">
                <a:solidFill>
                  <a:srgbClr val="002060"/>
                </a:solidFill>
                <a:latin typeface="Times New Roman" panose="02020603050405020304" pitchFamily="18" charset="0"/>
                <a:cs typeface="Times New Roman" panose="02020603050405020304" pitchFamily="18" charset="0"/>
              </a:rPr>
              <a:t>, бай </a:t>
            </a:r>
            <a:r>
              <a:rPr lang="ru-RU" sz="1200" dirty="0" err="1">
                <a:solidFill>
                  <a:srgbClr val="002060"/>
                </a:solidFill>
                <a:latin typeface="Times New Roman" panose="02020603050405020304" pitchFamily="18" charset="0"/>
                <a:cs typeface="Times New Roman" panose="02020603050405020304" pitchFamily="18" charset="0"/>
              </a:rPr>
              <a:t>эчтәлекле</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һәм</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сирәк</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очрый</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торган</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булулары</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белән</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кыйммәтле</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Бу</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игелекле</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эше</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өчен</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Гәүһәрия</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Хәсәновага</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зур</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рәхмәтебезне</a:t>
            </a:r>
            <a:r>
              <a:rPr lang="ru-RU" sz="1200" dirty="0">
                <a:solidFill>
                  <a:srgbClr val="002060"/>
                </a:solidFill>
                <a:latin typeface="Times New Roman" panose="02020603050405020304" pitchFamily="18" charset="0"/>
                <a:cs typeface="Times New Roman" panose="02020603050405020304" pitchFamily="18" charset="0"/>
              </a:rPr>
              <a:t> </a:t>
            </a:r>
            <a:r>
              <a:rPr lang="ru-RU" sz="1200" dirty="0" err="1">
                <a:solidFill>
                  <a:srgbClr val="002060"/>
                </a:solidFill>
                <a:latin typeface="Times New Roman" panose="02020603050405020304" pitchFamily="18" charset="0"/>
                <a:cs typeface="Times New Roman" panose="02020603050405020304" pitchFamily="18" charset="0"/>
              </a:rPr>
              <a:t>җиткерәбез</a:t>
            </a:r>
            <a:r>
              <a:rPr lang="ru-RU" sz="1200" dirty="0">
                <a:solidFill>
                  <a:srgbClr val="002060"/>
                </a:solidFill>
                <a:latin typeface="Times New Roman" panose="02020603050405020304" pitchFamily="18" charset="0"/>
                <a:cs typeface="Times New Roman" panose="02020603050405020304" pitchFamily="18" charset="0"/>
              </a:rPr>
              <a:t>.</a:t>
            </a:r>
          </a:p>
        </p:txBody>
      </p:sp>
      <p:pic>
        <p:nvPicPr>
          <p:cNvPr id="1031" name="Picture 7" descr="C:\Users\Гюзелия Мансуровна\Downloads\IMG-20161219-WA0031.jpg"/>
          <p:cNvPicPr>
            <a:picLocks noChangeAspect="1" noChangeArrowheads="1"/>
          </p:cNvPicPr>
          <p:nvPr/>
        </p:nvPicPr>
        <p:blipFill>
          <a:blip r:embed="rId2" cstate="print"/>
          <a:srcRect/>
          <a:stretch>
            <a:fillRect/>
          </a:stretch>
        </p:blipFill>
        <p:spPr bwMode="auto">
          <a:xfrm>
            <a:off x="260648" y="2195736"/>
            <a:ext cx="3024336" cy="1701189"/>
          </a:xfrm>
          <a:prstGeom prst="rect">
            <a:avLst/>
          </a:prstGeom>
          <a:noFill/>
        </p:spPr>
      </p:pic>
      <p:pic>
        <p:nvPicPr>
          <p:cNvPr id="1032" name="Picture 8" descr="C:\Users\Гюзелия Мансуровна\Downloads\IMG-20161219-WA0029 (2).jpg"/>
          <p:cNvPicPr>
            <a:picLocks noChangeAspect="1" noChangeArrowheads="1"/>
          </p:cNvPicPr>
          <p:nvPr/>
        </p:nvPicPr>
        <p:blipFill>
          <a:blip r:embed="rId3" cstate="print"/>
          <a:srcRect/>
          <a:stretch>
            <a:fillRect/>
          </a:stretch>
        </p:blipFill>
        <p:spPr bwMode="auto">
          <a:xfrm>
            <a:off x="3356992" y="2195736"/>
            <a:ext cx="3168352" cy="1782198"/>
          </a:xfrm>
          <a:prstGeom prst="rect">
            <a:avLst/>
          </a:prstGeom>
          <a:noFill/>
        </p:spPr>
      </p:pic>
      <p:pic>
        <p:nvPicPr>
          <p:cNvPr id="1034" name="Picture 10" descr="https://image.jimcdn.com/app/cms/image/transf/dimension=410x10000:format=jpg/path/s2e1861058d18f026/image/i3fd336ce5a78fb20/version/1398354701/image.jpg"/>
          <p:cNvPicPr>
            <a:picLocks noChangeAspect="1" noChangeArrowheads="1"/>
          </p:cNvPicPr>
          <p:nvPr/>
        </p:nvPicPr>
        <p:blipFill>
          <a:blip r:embed="rId4" cstate="print"/>
          <a:srcRect/>
          <a:stretch>
            <a:fillRect/>
          </a:stretch>
        </p:blipFill>
        <p:spPr bwMode="auto">
          <a:xfrm>
            <a:off x="260648" y="5148064"/>
            <a:ext cx="3023958" cy="1976636"/>
          </a:xfrm>
          <a:prstGeom prst="rect">
            <a:avLst/>
          </a:prstGeom>
          <a:noFill/>
        </p:spPr>
      </p:pic>
      <p:sp>
        <p:nvSpPr>
          <p:cNvPr id="12" name="Прямоугольник 11"/>
          <p:cNvSpPr/>
          <p:nvPr/>
        </p:nvSpPr>
        <p:spPr>
          <a:xfrm>
            <a:off x="404664" y="4427984"/>
            <a:ext cx="2232248" cy="738664"/>
          </a:xfrm>
          <a:prstGeom prst="rect">
            <a:avLst/>
          </a:prstGeom>
        </p:spPr>
        <p:txBody>
          <a:bodyPr wrap="square">
            <a:spAutoFit/>
          </a:bodyPr>
          <a:lstStyle/>
          <a:p>
            <a:r>
              <a:rPr lang="ru-RU" sz="1400" dirty="0" err="1" smtClean="0">
                <a:latin typeface="Times New Roman" pitchFamily="18" charset="0"/>
                <a:cs typeface="Times New Roman" pitchFamily="18" charset="0"/>
              </a:rPr>
              <a:t>Ребусны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чишегез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табышмакның җавабын табыгыз</a:t>
            </a:r>
            <a:endParaRPr lang="ru-RU" sz="1400" dirty="0">
              <a:latin typeface="Times New Roman" pitchFamily="18" charset="0"/>
              <a:cs typeface="Times New Roman" pitchFamily="18" charset="0"/>
            </a:endParaRPr>
          </a:p>
        </p:txBody>
      </p:sp>
      <p:sp>
        <p:nvSpPr>
          <p:cNvPr id="13" name="Прямоугольник 12"/>
          <p:cNvSpPr/>
          <p:nvPr/>
        </p:nvSpPr>
        <p:spPr>
          <a:xfrm>
            <a:off x="1268760" y="3851920"/>
            <a:ext cx="4608512" cy="707886"/>
          </a:xfrm>
          <a:prstGeom prst="rect">
            <a:avLst/>
          </a:prstGeom>
          <a:noFill/>
        </p:spPr>
        <p:txBody>
          <a:bodyPr wrap="square" lIns="91440" tIns="45720" rIns="91440" bIns="45720">
            <a:spAutoFit/>
          </a:bodyPr>
          <a:lstStyle/>
          <a:p>
            <a:pPr algn="ctr"/>
            <a:r>
              <a:rPr lang="tt-RU" sz="4000" b="1" dirty="0" smtClean="0">
                <a:ln w="24500" cmpd="dbl">
                  <a:solidFill>
                    <a:schemeClr val="accent2">
                      <a:shade val="85000"/>
                      <a:satMod val="155000"/>
                    </a:schemeClr>
                  </a:solidFill>
                  <a:prstDash val="solid"/>
                  <a:miter lim="800000"/>
                </a:ln>
                <a:solidFill>
                  <a:schemeClr val="accent6"/>
                </a:solidFill>
                <a:effectLst>
                  <a:outerShdw blurRad="38100" dist="38100" dir="7020000" algn="tl">
                    <a:srgbClr val="000000">
                      <a:alpha val="35000"/>
                    </a:srgbClr>
                  </a:outerShdw>
                </a:effectLst>
                <a:latin typeface="Times New Roman" pitchFamily="18" charset="0"/>
                <a:cs typeface="Times New Roman" pitchFamily="18" charset="0"/>
              </a:rPr>
              <a:t>Ял минутларында</a:t>
            </a:r>
            <a:endParaRPr lang="ru-RU" sz="4000" b="1" cap="none" spc="0" dirty="0">
              <a:ln w="24500" cmpd="dbl">
                <a:solidFill>
                  <a:schemeClr val="accent2">
                    <a:shade val="85000"/>
                    <a:satMod val="155000"/>
                  </a:schemeClr>
                </a:solidFill>
                <a:prstDash val="solid"/>
                <a:miter lim="800000"/>
              </a:ln>
              <a:solidFill>
                <a:schemeClr val="accent6"/>
              </a:solidFill>
              <a:effectLst>
                <a:outerShdw blurRad="38100" dist="38100" dir="7020000" algn="tl">
                  <a:srgbClr val="000000">
                    <a:alpha val="35000"/>
                  </a:srgbClr>
                </a:outerShdw>
              </a:effectLst>
              <a:latin typeface="Times New Roman" pitchFamily="18" charset="0"/>
              <a:cs typeface="Times New Roman" pitchFamily="18" charset="0"/>
            </a:endParaRPr>
          </a:p>
        </p:txBody>
      </p:sp>
      <p:pic>
        <p:nvPicPr>
          <p:cNvPr id="1036" name="Picture 12" descr="https://image.jimcdn.com/app/cms/image/transf/none/path/s2e1861058d18f026/image/i83737e2061d556bb/version/1398272202/image.jpg"/>
          <p:cNvPicPr>
            <a:picLocks noChangeAspect="1" noChangeArrowheads="1"/>
          </p:cNvPicPr>
          <p:nvPr/>
        </p:nvPicPr>
        <p:blipFill>
          <a:blip r:embed="rId5" cstate="print"/>
          <a:srcRect/>
          <a:stretch>
            <a:fillRect/>
          </a:stretch>
        </p:blipFill>
        <p:spPr bwMode="auto">
          <a:xfrm>
            <a:off x="3501008" y="4716016"/>
            <a:ext cx="3168352" cy="2081172"/>
          </a:xfrm>
          <a:prstGeom prst="rect">
            <a:avLst/>
          </a:prstGeom>
          <a:noFill/>
        </p:spPr>
      </p:pic>
    </p:spTree>
    <p:extLst>
      <p:ext uri="{BB962C8B-B14F-4D97-AF65-F5344CB8AC3E}">
        <p14:creationId xmlns="" xmlns:p14="http://schemas.microsoft.com/office/powerpoint/2010/main" val="890036991"/>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2170</TotalTime>
  <Words>1288</Words>
  <Application>Microsoft Office PowerPoint</Application>
  <PresentationFormat>Экран (4:3)</PresentationFormat>
  <Paragraphs>107</Paragraphs>
  <Slides>8</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Воздушный поток</vt:lpstr>
      <vt:lpstr>Слайд 1</vt:lpstr>
      <vt:lpstr>Слайд 2</vt:lpstr>
      <vt:lpstr>Слайд 3</vt:lpstr>
      <vt:lpstr>Слайд 4</vt:lpstr>
      <vt:lpstr>Слайд 5</vt:lpstr>
      <vt:lpstr>Слайд 6</vt:lpstr>
      <vt:lpstr>Слайд 7</vt:lpstr>
      <vt:lpstr>Слайд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ramzia</dc:creator>
  <cp:lastModifiedBy>Гюзелия</cp:lastModifiedBy>
  <cp:revision>115</cp:revision>
  <dcterms:created xsi:type="dcterms:W3CDTF">2015-12-04T11:27:01Z</dcterms:created>
  <dcterms:modified xsi:type="dcterms:W3CDTF">2016-12-20T06:36:17Z</dcterms:modified>
</cp:coreProperties>
</file>